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23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2.xml" ContentType="application/vnd.openxmlformats-officedocument.presentationml.slide+xml"/>
  <Override PartName="/ppt/slides/slide16.xml" ContentType="application/vnd.openxmlformats-officedocument.presentationml.slide+xml"/>
  <Override PartName="/ppt/slides/slide14.xml" ContentType="application/vnd.openxmlformats-officedocument.presentationml.slide+xml"/>
  <Override PartName="/ppt/slides/slide17.xml" ContentType="application/vnd.openxmlformats-officedocument.presentationml.slide+xml"/>
  <Override PartName="/ppt/slides/slide1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4" r:id="rId4"/>
    <p:sldId id="258" r:id="rId5"/>
    <p:sldId id="259" r:id="rId6"/>
    <p:sldId id="260" r:id="rId7"/>
    <p:sldId id="261" r:id="rId8"/>
    <p:sldId id="273" r:id="rId9"/>
    <p:sldId id="279" r:id="rId10"/>
    <p:sldId id="262" r:id="rId11"/>
    <p:sldId id="263" r:id="rId12"/>
    <p:sldId id="265" r:id="rId13"/>
    <p:sldId id="266" r:id="rId14"/>
    <p:sldId id="267" r:id="rId15"/>
    <p:sldId id="275" r:id="rId16"/>
    <p:sldId id="268" r:id="rId17"/>
    <p:sldId id="269" r:id="rId18"/>
    <p:sldId id="270" r:id="rId19"/>
    <p:sldId id="271" r:id="rId20"/>
    <p:sldId id="272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-1092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0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D0CD9-7D93-4BFE-B4C3-A743BD9696DF}" type="datetimeFigureOut">
              <a:rPr lang="x-none" smtClean="0"/>
              <a:t>11/24/2022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35A43-7ACB-4635-8918-BD5BA0E2A3A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87931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D0CD9-7D93-4BFE-B4C3-A743BD9696DF}" type="datetimeFigureOut">
              <a:rPr lang="x-none" smtClean="0"/>
              <a:t>11/24/2022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35A43-7ACB-4635-8918-BD5BA0E2A3A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73073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D0CD9-7D93-4BFE-B4C3-A743BD9696DF}" type="datetimeFigureOut">
              <a:rPr lang="x-none" smtClean="0"/>
              <a:t>11/24/2022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35A43-7ACB-4635-8918-BD5BA0E2A3A8}" type="slidenum">
              <a:rPr lang="x-none" smtClean="0"/>
              <a:t>‹#›</a:t>
            </a:fld>
            <a:endParaRPr lang="x-none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78835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D0CD9-7D93-4BFE-B4C3-A743BD9696DF}" type="datetimeFigureOut">
              <a:rPr lang="x-none" smtClean="0"/>
              <a:t>11/24/2022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35A43-7ACB-4635-8918-BD5BA0E2A3A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94395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D0CD9-7D93-4BFE-B4C3-A743BD9696DF}" type="datetimeFigureOut">
              <a:rPr lang="x-none" smtClean="0"/>
              <a:t>11/24/2022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35A43-7ACB-4635-8918-BD5BA0E2A3A8}" type="slidenum">
              <a:rPr lang="x-none" smtClean="0"/>
              <a:t>‹#›</a:t>
            </a:fld>
            <a:endParaRPr lang="x-none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893163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D0CD9-7D93-4BFE-B4C3-A743BD9696DF}" type="datetimeFigureOut">
              <a:rPr lang="x-none" smtClean="0"/>
              <a:t>11/24/2022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35A43-7ACB-4635-8918-BD5BA0E2A3A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789608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D0CD9-7D93-4BFE-B4C3-A743BD9696DF}" type="datetimeFigureOut">
              <a:rPr lang="x-none" smtClean="0"/>
              <a:t>11/24/2022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35A43-7ACB-4635-8918-BD5BA0E2A3A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917521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D0CD9-7D93-4BFE-B4C3-A743BD9696DF}" type="datetimeFigureOut">
              <a:rPr lang="x-none" smtClean="0"/>
              <a:t>11/24/2022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35A43-7ACB-4635-8918-BD5BA0E2A3A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62251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D0CD9-7D93-4BFE-B4C3-A743BD9696DF}" type="datetimeFigureOut">
              <a:rPr lang="x-none" smtClean="0"/>
              <a:t>11/24/2022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35A43-7ACB-4635-8918-BD5BA0E2A3A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67268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D0CD9-7D93-4BFE-B4C3-A743BD9696DF}" type="datetimeFigureOut">
              <a:rPr lang="x-none" smtClean="0"/>
              <a:t>11/24/2022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35A43-7ACB-4635-8918-BD5BA0E2A3A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27220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D0CD9-7D93-4BFE-B4C3-A743BD9696DF}" type="datetimeFigureOut">
              <a:rPr lang="x-none" smtClean="0"/>
              <a:t>11/24/2022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35A43-7ACB-4635-8918-BD5BA0E2A3A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27471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D0CD9-7D93-4BFE-B4C3-A743BD9696DF}" type="datetimeFigureOut">
              <a:rPr lang="x-none" smtClean="0"/>
              <a:t>11/24/2022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35A43-7ACB-4635-8918-BD5BA0E2A3A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23897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D0CD9-7D93-4BFE-B4C3-A743BD9696DF}" type="datetimeFigureOut">
              <a:rPr lang="x-none" smtClean="0"/>
              <a:t>11/24/2022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35A43-7ACB-4635-8918-BD5BA0E2A3A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62267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D0CD9-7D93-4BFE-B4C3-A743BD9696DF}" type="datetimeFigureOut">
              <a:rPr lang="x-none" smtClean="0"/>
              <a:t>11/24/2022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35A43-7ACB-4635-8918-BD5BA0E2A3A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91350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D0CD9-7D93-4BFE-B4C3-A743BD9696DF}" type="datetimeFigureOut">
              <a:rPr lang="x-none" smtClean="0"/>
              <a:t>11/24/2022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35A43-7ACB-4635-8918-BD5BA0E2A3A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61454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D0CD9-7D93-4BFE-B4C3-A743BD9696DF}" type="datetimeFigureOut">
              <a:rPr lang="x-none" smtClean="0"/>
              <a:t>11/24/2022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35A43-7ACB-4635-8918-BD5BA0E2A3A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72942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D0CD9-7D93-4BFE-B4C3-A743BD9696DF}" type="datetimeFigureOut">
              <a:rPr lang="x-none" smtClean="0"/>
              <a:t>11/24/2022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5835A43-7ACB-4635-8918-BD5BA0E2A3A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62725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jpeg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s://en.wikipedia.org/wiki/Sulfuric_acid" TargetMode="External"/><Relationship Id="rId7" Type="http://schemas.openxmlformats.org/officeDocument/2006/relationships/hyperlink" Target="https://en.wikipedia.org/wiki/Arsenic" TargetMode="External"/><Relationship Id="rId2" Type="http://schemas.openxmlformats.org/officeDocument/2006/relationships/hyperlink" Target="https://en.wikipedia.org/wiki/Oxyge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Heavy_metals" TargetMode="External"/><Relationship Id="rId5" Type="http://schemas.openxmlformats.org/officeDocument/2006/relationships/hyperlink" Target="https://en.wikipedia.org/wiki/Aluminium" TargetMode="External"/><Relationship Id="rId4" Type="http://schemas.openxmlformats.org/officeDocument/2006/relationships/hyperlink" Target="https://en.wikipedia.org/wiki/Iron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BE53AA-9BC7-4893-A7BD-818F95BDB7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2070" y="2172714"/>
            <a:ext cx="7766936" cy="1646302"/>
          </a:xfrm>
        </p:spPr>
        <p:txBody>
          <a:bodyPr/>
          <a:lstStyle/>
          <a:p>
            <a:r>
              <a:rPr lang="pt-BR" dirty="0">
                <a:solidFill>
                  <a:srgbClr val="002060"/>
                </a:solidFill>
              </a:rPr>
              <a:t>Využití dat Copernicus pro geovědní aplikace</a:t>
            </a:r>
            <a:endParaRPr lang="x-none">
              <a:solidFill>
                <a:srgbClr val="00206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FD9B054-8D69-4F4F-8A61-A72F4C82B5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2282" y="4050833"/>
            <a:ext cx="8603087" cy="2015116"/>
          </a:xfrm>
        </p:spPr>
        <p:txBody>
          <a:bodyPr>
            <a:normAutofit fontScale="55000" lnSpcReduction="20000"/>
          </a:bodyPr>
          <a:lstStyle/>
          <a:p>
            <a:r>
              <a:rPr lang="cs-CZ" sz="3800" dirty="0"/>
              <a:t>Mgr. Veronika </a:t>
            </a:r>
            <a:r>
              <a:rPr lang="cs-CZ" sz="3800" dirty="0" smtClean="0"/>
              <a:t>Strnadová </a:t>
            </a:r>
            <a:r>
              <a:rPr lang="cs-CZ" sz="3800" dirty="0"/>
              <a:t>PhD., Mgr. Kateřina Fárová, Mgr. Jan Jelének, </a:t>
            </a:r>
            <a:endParaRPr lang="cs-CZ" sz="3800" dirty="0" smtClean="0"/>
          </a:p>
          <a:p>
            <a:r>
              <a:rPr lang="cs-CZ" sz="3800" dirty="0" smtClean="0"/>
              <a:t>Mgr</a:t>
            </a:r>
            <a:r>
              <a:rPr lang="cs-CZ" sz="3800" dirty="0"/>
              <a:t>. </a:t>
            </a:r>
            <a:r>
              <a:rPr lang="en-US" sz="3800" dirty="0"/>
              <a:t>Lucie </a:t>
            </a:r>
            <a:r>
              <a:rPr lang="en-US" sz="3800" dirty="0" err="1" smtClean="0"/>
              <a:t>Kouck</a:t>
            </a:r>
            <a:r>
              <a:rPr lang="cs-CZ" sz="3800" dirty="0" smtClean="0"/>
              <a:t>á</a:t>
            </a:r>
            <a:endParaRPr lang="cs-CZ" sz="3800" dirty="0"/>
          </a:p>
          <a:p>
            <a:r>
              <a:rPr lang="cs-CZ" sz="3800" dirty="0"/>
              <a:t>Pracoviště dálkového průzkumu Země, ČGS</a:t>
            </a:r>
            <a:endParaRPr lang="en-US" sz="3800" dirty="0"/>
          </a:p>
          <a:p>
            <a:endParaRPr lang="cs-CZ" sz="3800" dirty="0"/>
          </a:p>
          <a:p>
            <a:r>
              <a:rPr lang="en-US" sz="3800" dirty="0">
                <a:solidFill>
                  <a:srgbClr val="C00000"/>
                </a:solidFill>
              </a:rPr>
              <a:t>v</a:t>
            </a:r>
            <a:r>
              <a:rPr lang="cs-CZ" sz="3800" dirty="0">
                <a:solidFill>
                  <a:srgbClr val="C00000"/>
                </a:solidFill>
              </a:rPr>
              <a:t>eronika.strnadova</a:t>
            </a:r>
            <a:r>
              <a:rPr lang="en-US" sz="3800" dirty="0">
                <a:solidFill>
                  <a:srgbClr val="C00000"/>
                </a:solidFill>
              </a:rPr>
              <a:t>@geology.cz</a:t>
            </a:r>
            <a:endParaRPr lang="cs-CZ" sz="3800" dirty="0">
              <a:solidFill>
                <a:srgbClr val="C00000"/>
              </a:solidFill>
            </a:endParaRP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9049640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A00F78-8611-4389-8299-2B1ADA5E2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683" y="228399"/>
            <a:ext cx="8596668" cy="1320800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VYU</a:t>
            </a:r>
            <a:r>
              <a:rPr lang="cs-CZ" dirty="0" smtClean="0">
                <a:solidFill>
                  <a:srgbClr val="002060"/>
                </a:solidFill>
              </a:rPr>
              <a:t>Ž</a:t>
            </a:r>
            <a:r>
              <a:rPr lang="en-US" dirty="0" smtClean="0">
                <a:solidFill>
                  <a:srgbClr val="002060"/>
                </a:solidFill>
              </a:rPr>
              <a:t>IT</a:t>
            </a:r>
            <a:r>
              <a:rPr lang="cs-CZ" dirty="0" smtClean="0">
                <a:solidFill>
                  <a:srgbClr val="002060"/>
                </a:solidFill>
              </a:rPr>
              <a:t>Í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DAT SENTINEL-2: DETEKCE </a:t>
            </a:r>
            <a:r>
              <a:rPr lang="en-US" dirty="0" smtClean="0">
                <a:solidFill>
                  <a:srgbClr val="002060"/>
                </a:solidFill>
              </a:rPr>
              <a:t>KYSEL</a:t>
            </a:r>
            <a:r>
              <a:rPr lang="cs-CZ" dirty="0" smtClean="0">
                <a:solidFill>
                  <a:srgbClr val="002060"/>
                </a:solidFill>
              </a:rPr>
              <a:t>Ý</a:t>
            </a:r>
            <a:r>
              <a:rPr lang="en-US" dirty="0" smtClean="0">
                <a:solidFill>
                  <a:srgbClr val="002060"/>
                </a:solidFill>
              </a:rPr>
              <a:t>CH SUBSTRAT</a:t>
            </a:r>
            <a:r>
              <a:rPr lang="cs-CZ" dirty="0" smtClean="0">
                <a:solidFill>
                  <a:srgbClr val="002060"/>
                </a:solidFill>
              </a:rPr>
              <a:t>Ů</a:t>
            </a:r>
            <a:endParaRPr lang="x-none" dirty="0">
              <a:solidFill>
                <a:srgbClr val="002060"/>
              </a:solidFill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CEEC73A0-15ED-42C2-8973-5DC210E6A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9"/>
          <a:stretch>
            <a:fillRect/>
          </a:stretch>
        </p:blipFill>
        <p:spPr bwMode="auto">
          <a:xfrm>
            <a:off x="478172" y="1587542"/>
            <a:ext cx="4465637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xmlns="" id="{CB67B2E5-F5A3-4713-B198-C3D81F07E5E2}"/>
              </a:ext>
            </a:extLst>
          </p:cNvPr>
          <p:cNvSpPr txBox="1">
            <a:spLocks/>
          </p:cNvSpPr>
          <p:nvPr/>
        </p:nvSpPr>
        <p:spPr bwMode="auto">
          <a:xfrm>
            <a:off x="657683" y="4395854"/>
            <a:ext cx="4286125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ClrTx/>
              <a:buSzTx/>
              <a:buNone/>
            </a:pPr>
            <a:r>
              <a:rPr lang="cs-CZ" altLang="cs-CZ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Electrical</a:t>
            </a:r>
            <a:r>
              <a:rPr lang="cs-CZ" altLang="cs-CZ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altLang="cs-CZ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processes</a:t>
            </a:r>
            <a:r>
              <a:rPr lang="cs-CZ" altLang="cs-CZ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- </a:t>
            </a:r>
            <a:r>
              <a:rPr lang="cs-CZ" altLang="cs-CZ" sz="18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broad</a:t>
            </a:r>
            <a:r>
              <a:rPr lang="cs-CZ" altLang="cs-CZ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altLang="cs-CZ" sz="18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absorption</a:t>
            </a:r>
            <a:r>
              <a:rPr lang="cs-CZ" altLang="cs-CZ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altLang="cs-CZ" sz="18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features</a:t>
            </a:r>
            <a:r>
              <a:rPr lang="cs-CZ" altLang="cs-CZ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altLang="cs-CZ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that</a:t>
            </a:r>
            <a:r>
              <a:rPr lang="cs-CZ" altLang="cs-CZ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are </a:t>
            </a:r>
            <a:r>
              <a:rPr lang="cs-CZ" altLang="cs-CZ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observed</a:t>
            </a:r>
            <a:r>
              <a:rPr lang="cs-CZ" altLang="cs-CZ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altLang="cs-CZ" sz="18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from</a:t>
            </a:r>
            <a:r>
              <a:rPr lang="cs-CZ" altLang="cs-CZ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0.4 to 1.3 </a:t>
            </a:r>
            <a:r>
              <a:rPr lang="cs-CZ" altLang="cs-CZ" sz="18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μm</a:t>
            </a:r>
            <a:r>
              <a:rPr lang="cs-CZ" altLang="cs-CZ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In Fe</a:t>
            </a:r>
            <a:r>
              <a:rPr lang="cs-CZ" altLang="cs-CZ" sz="18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3+</a:t>
            </a:r>
            <a:r>
              <a:rPr lang="cs-CZ" altLang="cs-CZ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altLang="cs-CZ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minerals</a:t>
            </a:r>
            <a:r>
              <a:rPr lang="cs-CZ" altLang="cs-CZ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cs-CZ" altLang="cs-CZ" sz="18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subtle</a:t>
            </a:r>
            <a:r>
              <a:rPr lang="cs-CZ" altLang="cs-CZ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altLang="cs-CZ" sz="18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differences</a:t>
            </a:r>
            <a:r>
              <a:rPr lang="cs-CZ" altLang="cs-CZ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</a:t>
            </a:r>
            <a:r>
              <a:rPr lang="cs-CZ" altLang="cs-CZ" sz="18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</a:t>
            </a:r>
            <a:r>
              <a:rPr lang="cs-CZ" altLang="cs-CZ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altLang="cs-CZ" sz="18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shape</a:t>
            </a:r>
            <a:r>
              <a:rPr lang="cs-CZ" altLang="cs-CZ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</a:t>
            </a:r>
            <a:r>
              <a:rPr lang="cs-CZ" altLang="cs-CZ" sz="18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wavelength</a:t>
            </a:r>
            <a:r>
              <a:rPr lang="cs-CZ" altLang="cs-CZ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altLang="cs-CZ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of</a:t>
            </a:r>
            <a:r>
              <a:rPr lang="cs-CZ" altLang="cs-CZ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altLang="cs-CZ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</a:t>
            </a:r>
            <a:r>
              <a:rPr lang="cs-CZ" altLang="cs-CZ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altLang="cs-CZ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absorption</a:t>
            </a:r>
            <a:r>
              <a:rPr lang="cs-CZ" altLang="cs-CZ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altLang="cs-CZ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features</a:t>
            </a:r>
            <a:r>
              <a:rPr lang="cs-CZ" altLang="cs-CZ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altLang="cs-CZ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reflect</a:t>
            </a:r>
            <a:r>
              <a:rPr lang="cs-CZ" altLang="cs-CZ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altLang="cs-CZ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</a:t>
            </a:r>
            <a:r>
              <a:rPr lang="cs-CZ" altLang="cs-CZ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altLang="cs-CZ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crystal</a:t>
            </a:r>
            <a:r>
              <a:rPr lang="cs-CZ" altLang="cs-CZ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altLang="cs-CZ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structure</a:t>
            </a:r>
            <a:r>
              <a:rPr lang="cs-CZ" altLang="cs-CZ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altLang="cs-CZ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of</a:t>
            </a:r>
            <a:r>
              <a:rPr lang="cs-CZ" altLang="cs-CZ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altLang="cs-CZ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</a:t>
            </a:r>
            <a:r>
              <a:rPr lang="cs-CZ" altLang="cs-CZ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altLang="cs-CZ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minerals</a:t>
            </a:r>
            <a:r>
              <a:rPr lang="cs-CZ" altLang="cs-CZ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</a:t>
            </a:r>
            <a:r>
              <a:rPr lang="cs-CZ" altLang="cs-CZ" sz="18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enable</a:t>
            </a:r>
            <a:r>
              <a:rPr lang="cs-CZ" altLang="cs-CZ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altLang="cs-CZ" sz="18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their</a:t>
            </a:r>
            <a:r>
              <a:rPr lang="cs-CZ" altLang="cs-CZ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altLang="cs-CZ" sz="18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identification</a:t>
            </a:r>
            <a:r>
              <a:rPr lang="cs-CZ" altLang="cs-CZ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>
              <a:buClrTx/>
              <a:buSzTx/>
            </a:pPr>
            <a:endParaRPr lang="cs-CZ" altLang="cs-CZ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14" name="Objekt 4">
            <a:extLst>
              <a:ext uri="{FF2B5EF4-FFF2-40B4-BE49-F238E27FC236}">
                <a16:creationId xmlns:a16="http://schemas.microsoft.com/office/drawing/2014/main" xmlns="" id="{3D506BF9-396C-4A03-A5EC-269DAFAF56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9541294"/>
              </p:ext>
            </p:extLst>
          </p:nvPr>
        </p:nvGraphicFramePr>
        <p:xfrm>
          <a:off x="4690132" y="1365428"/>
          <a:ext cx="3780036" cy="3180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Document" r:id="rId4" imgW="4512787" imgH="3871845" progId="Word.Document.8">
                  <p:embed/>
                </p:oleObj>
              </mc:Choice>
              <mc:Fallback>
                <p:oleObj name="Document" r:id="rId4" imgW="4512787" imgH="3871845" progId="Word.Document.8">
                  <p:embed/>
                  <p:pic>
                    <p:nvPicPr>
                      <p:cNvPr id="7" name="Objek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0132" y="1365428"/>
                        <a:ext cx="3780036" cy="31808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ovéPole 8">
            <a:extLst>
              <a:ext uri="{FF2B5EF4-FFF2-40B4-BE49-F238E27FC236}">
                <a16:creationId xmlns:a16="http://schemas.microsoft.com/office/drawing/2014/main" xmlns="" id="{8A89B117-745B-45A1-AEDC-35725DCB74AD}"/>
              </a:ext>
            </a:extLst>
          </p:cNvPr>
          <p:cNvSpPr txBox="1"/>
          <p:nvPr/>
        </p:nvSpPr>
        <p:spPr>
          <a:xfrm>
            <a:off x="7786476" y="1587542"/>
            <a:ext cx="1367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Acid </a:t>
            </a:r>
            <a:r>
              <a:rPr lang="cs-CZ" dirty="0" err="1"/>
              <a:t>solution</a:t>
            </a:r>
            <a:r>
              <a:rPr lang="cs-CZ" dirty="0"/>
              <a:t> </a:t>
            </a:r>
            <a:r>
              <a:rPr lang="cs-CZ" dirty="0" err="1"/>
              <a:t>discharged</a:t>
            </a:r>
            <a:endParaRPr lang="cs-CZ" dirty="0"/>
          </a:p>
        </p:txBody>
      </p:sp>
      <p:cxnSp>
        <p:nvCxnSpPr>
          <p:cNvPr id="16" name="Přímá spojnice se šipkou 10">
            <a:extLst>
              <a:ext uri="{FF2B5EF4-FFF2-40B4-BE49-F238E27FC236}">
                <a16:creationId xmlns:a16="http://schemas.microsoft.com/office/drawing/2014/main" xmlns="" id="{9B33E1B8-4E43-40C4-9B09-50D64DCD0AF3}"/>
              </a:ext>
            </a:extLst>
          </p:cNvPr>
          <p:cNvCxnSpPr>
            <a:stCxn id="15" idx="1"/>
          </p:cNvCxnSpPr>
          <p:nvPr/>
        </p:nvCxnSpPr>
        <p:spPr>
          <a:xfrm flipH="1">
            <a:off x="6613327" y="2049207"/>
            <a:ext cx="1173149" cy="67624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7" name="Obrázek 3">
            <a:extLst>
              <a:ext uri="{FF2B5EF4-FFF2-40B4-BE49-F238E27FC236}">
                <a16:creationId xmlns:a16="http://schemas.microsoft.com/office/drawing/2014/main" xmlns="" id="{349CC75D-2A0B-4561-BEBE-4302FF52A8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372" y="4697550"/>
            <a:ext cx="3049910" cy="22877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9936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7">
            <a:extLst>
              <a:ext uri="{FF2B5EF4-FFF2-40B4-BE49-F238E27FC236}">
                <a16:creationId xmlns:a16="http://schemas.microsoft.com/office/drawing/2014/main" xmlns="" id="{EAA76B4B-4BC1-43B9-922E-231B76B741B7}"/>
              </a:ext>
            </a:extLst>
          </p:cNvPr>
          <p:cNvSpPr txBox="1"/>
          <p:nvPr/>
        </p:nvSpPr>
        <p:spPr>
          <a:xfrm>
            <a:off x="677334" y="1325460"/>
            <a:ext cx="4183610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Acid </a:t>
            </a:r>
            <a:r>
              <a:rPr lang="en-US" dirty="0" err="1"/>
              <a:t>sulphate</a:t>
            </a:r>
            <a:r>
              <a:rPr lang="cs-CZ" dirty="0"/>
              <a:t>: </a:t>
            </a:r>
            <a:r>
              <a:rPr lang="cs-CZ" b="1" dirty="0"/>
              <a:t>s</a:t>
            </a:r>
            <a:r>
              <a:rPr lang="en-US" b="1" dirty="0"/>
              <a:t>oils or sediments containing iron </a:t>
            </a:r>
            <a:r>
              <a:rPr lang="en-US" b="1" dirty="0" err="1"/>
              <a:t>sulphides</a:t>
            </a:r>
            <a:r>
              <a:rPr lang="en-US" b="1" dirty="0"/>
              <a:t> </a:t>
            </a:r>
            <a:r>
              <a:rPr lang="cs-CZ" b="1" dirty="0"/>
              <a:t>(</a:t>
            </a:r>
            <a:r>
              <a:rPr lang="cs-CZ" b="1" dirty="0" err="1"/>
              <a:t>e.g</a:t>
            </a:r>
            <a:r>
              <a:rPr lang="cs-CZ" b="1" dirty="0"/>
              <a:t>., </a:t>
            </a:r>
            <a:r>
              <a:rPr lang="en-US" b="1" dirty="0"/>
              <a:t>pyrite</a:t>
            </a:r>
            <a:r>
              <a:rPr lang="cs-CZ" dirty="0"/>
              <a:t>)</a:t>
            </a:r>
            <a:r>
              <a:rPr lang="en-US" dirty="0"/>
              <a:t> that have formed naturally in soils </a:t>
            </a:r>
            <a:r>
              <a:rPr lang="en-US" b="1" dirty="0"/>
              <a:t>where long-term water-logged conditions </a:t>
            </a:r>
            <a:r>
              <a:rPr lang="en-US" dirty="0"/>
              <a:t>occur such as </a:t>
            </a:r>
            <a:r>
              <a:rPr lang="en-US" b="1" dirty="0"/>
              <a:t>estuaries</a:t>
            </a:r>
            <a:r>
              <a:rPr lang="en-US" dirty="0"/>
              <a:t>, </a:t>
            </a:r>
            <a:r>
              <a:rPr lang="en-US" b="1" dirty="0"/>
              <a:t>wetlands</a:t>
            </a:r>
            <a:r>
              <a:rPr lang="en-US" dirty="0"/>
              <a:t> and </a:t>
            </a:r>
            <a:r>
              <a:rPr lang="en-US" b="1" dirty="0"/>
              <a:t>shallow groundwater </a:t>
            </a:r>
            <a:r>
              <a:rPr lang="en-US" dirty="0"/>
              <a:t>in deep sands. </a:t>
            </a:r>
            <a:endParaRPr lang="cs-CZ" dirty="0"/>
          </a:p>
          <a:p>
            <a:r>
              <a:rPr lang="en-US" dirty="0"/>
              <a:t>In an undisturbed state below the water table</a:t>
            </a:r>
            <a:r>
              <a:rPr lang="cs-CZ" dirty="0"/>
              <a:t> </a:t>
            </a:r>
            <a:r>
              <a:rPr lang="en-US" dirty="0"/>
              <a:t>are benign. if </a:t>
            </a:r>
            <a:r>
              <a:rPr lang="en-US" b="1" dirty="0"/>
              <a:t>the soils are drained, excavated or exposed to air by a lowering of the water table, the sulfides react with </a:t>
            </a:r>
            <a:r>
              <a:rPr lang="en-US" b="1" dirty="0">
                <a:hlinkClick r:id="rId2" tooltip="Oxygen"/>
              </a:rPr>
              <a:t>oxygen</a:t>
            </a:r>
            <a:r>
              <a:rPr lang="en-US" b="1" dirty="0"/>
              <a:t> to form </a:t>
            </a:r>
            <a:r>
              <a:rPr lang="en-US" b="1" dirty="0">
                <a:hlinkClick r:id="rId3" tooltip="Sulfuric acid"/>
              </a:rPr>
              <a:t>sulfuric acid</a:t>
            </a:r>
            <a:r>
              <a:rPr lang="en-US" b="1" dirty="0"/>
              <a:t>.</a:t>
            </a:r>
            <a:endParaRPr lang="cs-CZ" b="1" dirty="0"/>
          </a:p>
          <a:p>
            <a:pPr>
              <a:defRPr/>
            </a:pPr>
            <a:r>
              <a:rPr lang="cs-CZ" b="1" dirty="0"/>
              <a:t>re</a:t>
            </a:r>
            <a:r>
              <a:rPr lang="en-US" b="1" dirty="0"/>
              <a:t>lease </a:t>
            </a:r>
            <a:r>
              <a:rPr lang="en-US" dirty="0"/>
              <a:t>of this </a:t>
            </a:r>
            <a:r>
              <a:rPr lang="en-US" b="1" dirty="0"/>
              <a:t>sulfuric acid from the soil </a:t>
            </a:r>
            <a:r>
              <a:rPr lang="en-US" dirty="0"/>
              <a:t>can in turn</a:t>
            </a:r>
            <a:r>
              <a:rPr lang="cs-CZ" dirty="0"/>
              <a:t> r</a:t>
            </a:r>
            <a:r>
              <a:rPr lang="en-US" dirty="0" err="1"/>
              <a:t>elease</a:t>
            </a:r>
            <a:r>
              <a:rPr lang="en-US" dirty="0"/>
              <a:t> </a:t>
            </a:r>
            <a:r>
              <a:rPr lang="en-US" b="1" dirty="0">
                <a:hlinkClick r:id="rId4" tooltip="Iron"/>
              </a:rPr>
              <a:t>iron</a:t>
            </a:r>
            <a:r>
              <a:rPr lang="en-US" b="1" dirty="0"/>
              <a:t>, </a:t>
            </a:r>
            <a:r>
              <a:rPr lang="en-US" b="1" dirty="0" err="1">
                <a:hlinkClick r:id="rId5" tooltip="Aluminium"/>
              </a:rPr>
              <a:t>aluminium</a:t>
            </a:r>
            <a:r>
              <a:rPr lang="en-US" b="1" dirty="0"/>
              <a:t>, and other </a:t>
            </a:r>
            <a:r>
              <a:rPr lang="en-US" b="1" dirty="0">
                <a:hlinkClick r:id="rId6" tooltip="Heavy metals"/>
              </a:rPr>
              <a:t>heavy metals</a:t>
            </a:r>
            <a:r>
              <a:rPr lang="en-US" b="1" dirty="0"/>
              <a:t> (particularly </a:t>
            </a:r>
            <a:r>
              <a:rPr lang="en-US" b="1" dirty="0">
                <a:hlinkClick r:id="rId7" tooltip="Arsenic"/>
              </a:rPr>
              <a:t>arsenic</a:t>
            </a:r>
            <a:r>
              <a:rPr lang="en-US" b="1" dirty="0"/>
              <a:t>) within the soil</a:t>
            </a:r>
            <a:r>
              <a:rPr lang="en-US" dirty="0"/>
              <a:t>. </a:t>
            </a:r>
          </a:p>
          <a:p>
            <a:endParaRPr lang="cs-CZ" sz="20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5B6229A9-99AD-48BC-9A74-EE95E35D04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9" t="8582" r="10736" b="18974"/>
          <a:stretch/>
        </p:blipFill>
        <p:spPr bwMode="auto">
          <a:xfrm>
            <a:off x="5027021" y="1334212"/>
            <a:ext cx="3606846" cy="491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11">
            <a:extLst>
              <a:ext uri="{FF2B5EF4-FFF2-40B4-BE49-F238E27FC236}">
                <a16:creationId xmlns:a16="http://schemas.microsoft.com/office/drawing/2014/main" xmlns="" id="{CC33C6E7-100E-442D-B6D9-4F2F7BEC13C9}"/>
              </a:ext>
            </a:extLst>
          </p:cNvPr>
          <p:cNvSpPr txBox="1"/>
          <p:nvPr/>
        </p:nvSpPr>
        <p:spPr>
          <a:xfrm>
            <a:off x="5026776" y="6254754"/>
            <a:ext cx="2402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Western </a:t>
            </a:r>
            <a:r>
              <a:rPr lang="cs-CZ" dirty="0" err="1"/>
              <a:t>Australia</a:t>
            </a:r>
            <a:r>
              <a:rPr lang="cs-CZ" dirty="0"/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F3E61B50-507C-47CA-8799-C15CC9E37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683" y="228399"/>
            <a:ext cx="8596668" cy="1320800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VYU</a:t>
            </a:r>
            <a:r>
              <a:rPr lang="cs-CZ" dirty="0">
                <a:solidFill>
                  <a:srgbClr val="002060"/>
                </a:solidFill>
              </a:rPr>
              <a:t>Ž</a:t>
            </a:r>
            <a:r>
              <a:rPr lang="en-US" dirty="0" smtClean="0">
                <a:solidFill>
                  <a:srgbClr val="002060"/>
                </a:solidFill>
              </a:rPr>
              <a:t>IT</a:t>
            </a:r>
            <a:r>
              <a:rPr lang="cs-CZ" dirty="0" smtClean="0">
                <a:solidFill>
                  <a:srgbClr val="002060"/>
                </a:solidFill>
              </a:rPr>
              <a:t>Í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DAT SENTINEL-2: DETEKCE </a:t>
            </a:r>
            <a:r>
              <a:rPr lang="en-US" dirty="0" smtClean="0">
                <a:solidFill>
                  <a:srgbClr val="002060"/>
                </a:solidFill>
              </a:rPr>
              <a:t>KYSEL</a:t>
            </a:r>
            <a:r>
              <a:rPr lang="cs-CZ" dirty="0" smtClean="0">
                <a:solidFill>
                  <a:srgbClr val="002060"/>
                </a:solidFill>
              </a:rPr>
              <a:t>Ý</a:t>
            </a:r>
            <a:r>
              <a:rPr lang="en-US" dirty="0" smtClean="0">
                <a:solidFill>
                  <a:srgbClr val="002060"/>
                </a:solidFill>
              </a:rPr>
              <a:t>CH SUBSTRAT</a:t>
            </a:r>
            <a:r>
              <a:rPr lang="cs-CZ" dirty="0" smtClean="0">
                <a:solidFill>
                  <a:srgbClr val="002060"/>
                </a:solidFill>
              </a:rPr>
              <a:t>Ů</a:t>
            </a:r>
            <a:endParaRPr lang="x-none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614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DBE41E-B3ED-44B4-835C-8ED2736E1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526002"/>
            <a:ext cx="8596668" cy="1320800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TESTOVAC</a:t>
            </a:r>
            <a:r>
              <a:rPr lang="cs-CZ" dirty="0" smtClean="0">
                <a:solidFill>
                  <a:srgbClr val="002060"/>
                </a:solidFill>
              </a:rPr>
              <a:t>Í </a:t>
            </a:r>
            <a:r>
              <a:rPr lang="en-US" dirty="0" smtClean="0">
                <a:solidFill>
                  <a:srgbClr val="002060"/>
                </a:solidFill>
              </a:rPr>
              <a:t>LOKALITA L</a:t>
            </a:r>
            <a:r>
              <a:rPr lang="cs-CZ" dirty="0" smtClean="0">
                <a:solidFill>
                  <a:srgbClr val="002060"/>
                </a:solidFill>
              </a:rPr>
              <a:t>Í</a:t>
            </a:r>
            <a:r>
              <a:rPr lang="en-US" dirty="0" smtClean="0">
                <a:solidFill>
                  <a:srgbClr val="002060"/>
                </a:solidFill>
              </a:rPr>
              <a:t>TOV</a:t>
            </a:r>
            <a:endParaRPr lang="x-none" dirty="0">
              <a:solidFill>
                <a:srgbClr val="002060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7F41E523-8CA9-4C2F-8980-FDD8BE6BD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86667"/>
            <a:ext cx="5328592" cy="2771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2FAD1CA3-9085-4979-AD5C-85916CC4E9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" t="22559" r="7634"/>
          <a:stretch/>
        </p:blipFill>
        <p:spPr bwMode="auto">
          <a:xfrm>
            <a:off x="846258" y="1930400"/>
            <a:ext cx="3529554" cy="1989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684BF8C5-1A7E-4408-8062-17C295EF8F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0" t="15624" r="40863" b="7002"/>
          <a:stretch/>
        </p:blipFill>
        <p:spPr bwMode="auto">
          <a:xfrm>
            <a:off x="5724128" y="1112891"/>
            <a:ext cx="3888432" cy="3316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5">
            <a:extLst>
              <a:ext uri="{FF2B5EF4-FFF2-40B4-BE49-F238E27FC236}">
                <a16:creationId xmlns:a16="http://schemas.microsoft.com/office/drawing/2014/main" xmlns="" id="{CF993FD0-2137-494C-BD55-7CAA6162091E}"/>
              </a:ext>
            </a:extLst>
          </p:cNvPr>
          <p:cNvSpPr txBox="1"/>
          <p:nvPr/>
        </p:nvSpPr>
        <p:spPr>
          <a:xfrm>
            <a:off x="5580112" y="4652385"/>
            <a:ext cx="2880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man-made side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characterized by strongly acidic substrates, sparse vegetation and overall unique semi-desert environment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9850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481158-32BD-41B3-9054-0C62AFBDC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AMD: </a:t>
            </a:r>
            <a:r>
              <a:rPr lang="en-US" dirty="0" smtClean="0">
                <a:solidFill>
                  <a:srgbClr val="002060"/>
                </a:solidFill>
              </a:rPr>
              <a:t>HYPERSPEKTR</a:t>
            </a:r>
            <a:r>
              <a:rPr lang="cs-CZ" dirty="0" smtClean="0">
                <a:solidFill>
                  <a:srgbClr val="002060"/>
                </a:solidFill>
              </a:rPr>
              <a:t>Á</a:t>
            </a:r>
            <a:r>
              <a:rPr lang="en-US" dirty="0" smtClean="0">
                <a:solidFill>
                  <a:srgbClr val="002060"/>
                </a:solidFill>
              </a:rPr>
              <a:t>LN</a:t>
            </a:r>
            <a:r>
              <a:rPr lang="cs-CZ" dirty="0" smtClean="0">
                <a:solidFill>
                  <a:srgbClr val="002060"/>
                </a:solidFill>
              </a:rPr>
              <a:t>Í </a:t>
            </a:r>
            <a:r>
              <a:rPr lang="en-US" dirty="0" smtClean="0">
                <a:solidFill>
                  <a:srgbClr val="002060"/>
                </a:solidFill>
              </a:rPr>
              <a:t>DATA </a:t>
            </a:r>
            <a:r>
              <a:rPr lang="en-US" dirty="0">
                <a:solidFill>
                  <a:srgbClr val="002060"/>
                </a:solidFill>
              </a:rPr>
              <a:t>CASI</a:t>
            </a:r>
            <a:endParaRPr lang="x-none" dirty="0">
              <a:solidFill>
                <a:srgbClr val="00206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29C99CB8-0C7F-4EE0-8E97-54AB04AAB5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79" y="1981387"/>
            <a:ext cx="5657517" cy="4179514"/>
          </a:xfrm>
          <a:prstGeom prst="rect">
            <a:avLst/>
          </a:prstGeom>
        </p:spPr>
      </p:pic>
      <p:grpSp>
        <p:nvGrpSpPr>
          <p:cNvPr id="5" name="Skupina 14">
            <a:extLst>
              <a:ext uri="{FF2B5EF4-FFF2-40B4-BE49-F238E27FC236}">
                <a16:creationId xmlns:a16="http://schemas.microsoft.com/office/drawing/2014/main" xmlns="" id="{686CDF0C-1660-4816-BADE-2CBD0158FE8F}"/>
              </a:ext>
            </a:extLst>
          </p:cNvPr>
          <p:cNvGrpSpPr/>
          <p:nvPr/>
        </p:nvGrpSpPr>
        <p:grpSpPr>
          <a:xfrm>
            <a:off x="6264845" y="2155271"/>
            <a:ext cx="3132873" cy="1732595"/>
            <a:chOff x="-17810" y="2204864"/>
            <a:chExt cx="4399782" cy="2560687"/>
          </a:xfrm>
        </p:grpSpPr>
        <p:pic>
          <p:nvPicPr>
            <p:cNvPr id="6" name="Obrázek 15">
              <a:extLst>
                <a:ext uri="{FF2B5EF4-FFF2-40B4-BE49-F238E27FC236}">
                  <a16:creationId xmlns:a16="http://schemas.microsoft.com/office/drawing/2014/main" xmlns="" id="{459E14B9-B465-4DC0-8422-81F55AC1E8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95" t="9078" r="20833" b="7624"/>
            <a:stretch/>
          </p:blipFill>
          <p:spPr>
            <a:xfrm>
              <a:off x="-17810" y="2204864"/>
              <a:ext cx="4399782" cy="256068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cxnSp>
          <p:nvCxnSpPr>
            <p:cNvPr id="7" name="Přímá spojnice se šipkou 16">
              <a:extLst>
                <a:ext uri="{FF2B5EF4-FFF2-40B4-BE49-F238E27FC236}">
                  <a16:creationId xmlns:a16="http://schemas.microsoft.com/office/drawing/2014/main" xmlns="" id="{1D1CCC83-63AD-4241-AB6D-2A9D1AB279D4}"/>
                </a:ext>
              </a:extLst>
            </p:cNvPr>
            <p:cNvCxnSpPr/>
            <p:nvPr/>
          </p:nvCxnSpPr>
          <p:spPr>
            <a:xfrm flipV="1">
              <a:off x="2555776" y="3717032"/>
              <a:ext cx="0" cy="3600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Přímá spojnice se šipkou 17">
              <a:extLst>
                <a:ext uri="{FF2B5EF4-FFF2-40B4-BE49-F238E27FC236}">
                  <a16:creationId xmlns:a16="http://schemas.microsoft.com/office/drawing/2014/main" xmlns="" id="{675176DA-6C77-4BCB-9C6D-3E536483725F}"/>
                </a:ext>
              </a:extLst>
            </p:cNvPr>
            <p:cNvCxnSpPr/>
            <p:nvPr/>
          </p:nvCxnSpPr>
          <p:spPr>
            <a:xfrm flipV="1">
              <a:off x="2771800" y="2636912"/>
              <a:ext cx="0" cy="360040"/>
            </a:xfrm>
            <a:prstGeom prst="straightConnector1">
              <a:avLst/>
            </a:prstGeom>
            <a:ln>
              <a:solidFill>
                <a:srgbClr val="2006BA"/>
              </a:solidFill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9" name="TextovéPole 19">
            <a:extLst>
              <a:ext uri="{FF2B5EF4-FFF2-40B4-BE49-F238E27FC236}">
                <a16:creationId xmlns:a16="http://schemas.microsoft.com/office/drawing/2014/main" xmlns="" id="{5AD5FEC7-F4A2-4F79-AA85-5079B2393945}"/>
              </a:ext>
            </a:extLst>
          </p:cNvPr>
          <p:cNvSpPr txBox="1"/>
          <p:nvPr/>
        </p:nvSpPr>
        <p:spPr>
          <a:xfrm>
            <a:off x="0" y="6273800"/>
            <a:ext cx="12192000" cy="584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Kopačková, V.; Koucká, L. </a:t>
            </a:r>
            <a:r>
              <a:rPr lang="cs-CZ" sz="1600" dirty="0" err="1"/>
              <a:t>Integration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Absorption</a:t>
            </a:r>
            <a:r>
              <a:rPr lang="cs-CZ" sz="1600" dirty="0"/>
              <a:t> </a:t>
            </a:r>
            <a:r>
              <a:rPr lang="cs-CZ" sz="1600" dirty="0" err="1"/>
              <a:t>Feature</a:t>
            </a:r>
            <a:r>
              <a:rPr lang="cs-CZ" sz="1600" dirty="0"/>
              <a:t> </a:t>
            </a:r>
            <a:r>
              <a:rPr lang="cs-CZ" sz="1600" dirty="0" err="1"/>
              <a:t>Information</a:t>
            </a:r>
            <a:r>
              <a:rPr lang="cs-CZ" sz="1600" dirty="0"/>
              <a:t> </a:t>
            </a:r>
            <a:r>
              <a:rPr lang="cs-CZ" sz="1600" dirty="0" err="1"/>
              <a:t>from</a:t>
            </a:r>
            <a:r>
              <a:rPr lang="cs-CZ" sz="1600" dirty="0"/>
              <a:t> </a:t>
            </a:r>
            <a:r>
              <a:rPr lang="cs-CZ" sz="1600" dirty="0" err="1"/>
              <a:t>Visible</a:t>
            </a:r>
            <a:r>
              <a:rPr lang="cs-CZ" sz="1600" dirty="0"/>
              <a:t> to </a:t>
            </a:r>
            <a:r>
              <a:rPr lang="cs-CZ" sz="1600" dirty="0" err="1"/>
              <a:t>Longwave</a:t>
            </a:r>
            <a:r>
              <a:rPr lang="cs-CZ" sz="1600" dirty="0"/>
              <a:t> </a:t>
            </a:r>
            <a:r>
              <a:rPr lang="cs-CZ" sz="1600" dirty="0" err="1"/>
              <a:t>Infrared</a:t>
            </a:r>
            <a:r>
              <a:rPr lang="cs-CZ" sz="1600" dirty="0"/>
              <a:t> </a:t>
            </a:r>
            <a:r>
              <a:rPr lang="cs-CZ" sz="1600" dirty="0" err="1"/>
              <a:t>Spectral</a:t>
            </a:r>
            <a:r>
              <a:rPr lang="cs-CZ" sz="1600" dirty="0"/>
              <a:t> </a:t>
            </a:r>
            <a:r>
              <a:rPr lang="cs-CZ" sz="1600" dirty="0" err="1"/>
              <a:t>Ranges</a:t>
            </a:r>
            <a:r>
              <a:rPr lang="cs-CZ" sz="1600" dirty="0"/>
              <a:t> </a:t>
            </a:r>
            <a:r>
              <a:rPr lang="cs-CZ" sz="1600" dirty="0" err="1"/>
              <a:t>for</a:t>
            </a:r>
            <a:r>
              <a:rPr lang="cs-CZ" sz="1600" dirty="0"/>
              <a:t> </a:t>
            </a:r>
            <a:r>
              <a:rPr lang="cs-CZ" sz="1600" dirty="0" err="1"/>
              <a:t>Mineral</a:t>
            </a:r>
            <a:r>
              <a:rPr lang="cs-CZ" sz="1600" dirty="0"/>
              <a:t> </a:t>
            </a:r>
            <a:r>
              <a:rPr lang="cs-CZ" sz="1600" dirty="0" err="1"/>
              <a:t>Mapping</a:t>
            </a:r>
            <a:r>
              <a:rPr lang="cs-CZ" sz="1600" dirty="0"/>
              <a:t>. </a:t>
            </a:r>
            <a:r>
              <a:rPr lang="cs-CZ" sz="1600" i="1" dirty="0" err="1"/>
              <a:t>Remote</a:t>
            </a:r>
            <a:r>
              <a:rPr lang="cs-CZ" sz="1600" i="1" dirty="0"/>
              <a:t> </a:t>
            </a:r>
            <a:r>
              <a:rPr lang="cs-CZ" sz="1600" i="1" dirty="0" err="1"/>
              <a:t>Sens</a:t>
            </a:r>
            <a:r>
              <a:rPr lang="cs-CZ" sz="1600" i="1" dirty="0"/>
              <a:t>.</a:t>
            </a:r>
            <a:r>
              <a:rPr lang="cs-CZ" sz="1600" dirty="0"/>
              <a:t> </a:t>
            </a:r>
            <a:r>
              <a:rPr lang="cs-CZ" sz="1600" b="1" dirty="0"/>
              <a:t>2017</a:t>
            </a:r>
            <a:r>
              <a:rPr lang="cs-CZ" sz="1600" dirty="0"/>
              <a:t>, </a:t>
            </a:r>
            <a:r>
              <a:rPr lang="cs-CZ" sz="1600" i="1" dirty="0"/>
              <a:t>9</a:t>
            </a:r>
            <a:r>
              <a:rPr lang="cs-CZ" sz="1600" dirty="0"/>
              <a:t>, 1006.</a:t>
            </a:r>
          </a:p>
        </p:txBody>
      </p:sp>
      <p:sp>
        <p:nvSpPr>
          <p:cNvPr id="10" name="TextovéPole 20">
            <a:extLst>
              <a:ext uri="{FF2B5EF4-FFF2-40B4-BE49-F238E27FC236}">
                <a16:creationId xmlns:a16="http://schemas.microsoft.com/office/drawing/2014/main" xmlns="" id="{03CACD0A-6E8B-49C9-85A0-92B4F6223EB4}"/>
              </a:ext>
            </a:extLst>
          </p:cNvPr>
          <p:cNvSpPr txBox="1"/>
          <p:nvPr/>
        </p:nvSpPr>
        <p:spPr>
          <a:xfrm>
            <a:off x="0" y="5821301"/>
            <a:ext cx="2483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QUANTools</a:t>
            </a:r>
            <a:r>
              <a:rPr lang="cs-CZ" dirty="0"/>
              <a:t> </a:t>
            </a:r>
            <a:r>
              <a:rPr lang="cs-CZ" dirty="0" err="1"/>
              <a:t>toolbox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6440005" y="3874721"/>
            <a:ext cx="30963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b="1" dirty="0" err="1" smtClean="0"/>
              <a:t>Jarosite</a:t>
            </a:r>
            <a:endParaRPr lang="cs-CZ" sz="1400" b="1" dirty="0" smtClean="0"/>
          </a:p>
          <a:p>
            <a:pPr algn="r"/>
            <a:r>
              <a:rPr lang="cs-CZ" sz="1400" b="1" dirty="0" err="1" smtClean="0">
                <a:solidFill>
                  <a:srgbClr val="2006BA"/>
                </a:solidFill>
              </a:rPr>
              <a:t>Oxy-hydroxides</a:t>
            </a:r>
            <a:endParaRPr lang="cs-CZ" sz="1400" b="1" dirty="0" smtClean="0">
              <a:solidFill>
                <a:srgbClr val="2006BA"/>
              </a:solidFill>
            </a:endParaRPr>
          </a:p>
          <a:p>
            <a:pPr algn="r"/>
            <a:r>
              <a:rPr lang="cs-CZ" sz="1400" b="1" dirty="0" err="1" smtClean="0">
                <a:solidFill>
                  <a:srgbClr val="FF0000"/>
                </a:solidFill>
              </a:rPr>
              <a:t>Other</a:t>
            </a:r>
            <a:endParaRPr lang="cs-CZ" sz="14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261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69E68C-0463-4866-B31E-28CB009D4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SPEKTR</a:t>
            </a:r>
            <a:r>
              <a:rPr lang="cs-CZ" dirty="0" smtClean="0">
                <a:solidFill>
                  <a:srgbClr val="002060"/>
                </a:solidFill>
              </a:rPr>
              <a:t>Á</a:t>
            </a:r>
            <a:r>
              <a:rPr lang="en-US" dirty="0" smtClean="0">
                <a:solidFill>
                  <a:srgbClr val="002060"/>
                </a:solidFill>
              </a:rPr>
              <a:t>LN</a:t>
            </a:r>
            <a:r>
              <a:rPr lang="cs-CZ" dirty="0" smtClean="0">
                <a:solidFill>
                  <a:srgbClr val="002060"/>
                </a:solidFill>
              </a:rPr>
              <a:t>Í</a:t>
            </a:r>
            <a:r>
              <a:rPr lang="en-US" dirty="0" smtClean="0">
                <a:solidFill>
                  <a:srgbClr val="002060"/>
                </a:solidFill>
              </a:rPr>
              <a:t> ROZLI</a:t>
            </a:r>
            <a:r>
              <a:rPr lang="cs-CZ" dirty="0" smtClean="0">
                <a:solidFill>
                  <a:srgbClr val="002060"/>
                </a:solidFill>
              </a:rPr>
              <a:t>Š</a:t>
            </a:r>
            <a:r>
              <a:rPr lang="en-US" dirty="0" smtClean="0">
                <a:solidFill>
                  <a:srgbClr val="002060"/>
                </a:solidFill>
              </a:rPr>
              <a:t>EN</a:t>
            </a:r>
            <a:r>
              <a:rPr lang="cs-CZ" dirty="0" smtClean="0">
                <a:solidFill>
                  <a:srgbClr val="002060"/>
                </a:solidFill>
              </a:rPr>
              <a:t>Í</a:t>
            </a:r>
            <a:r>
              <a:rPr lang="en-US" dirty="0" smtClean="0">
                <a:solidFill>
                  <a:srgbClr val="002060"/>
                </a:solidFill>
              </a:rPr>
              <a:t>: </a:t>
            </a:r>
            <a:r>
              <a:rPr lang="en-US" dirty="0">
                <a:solidFill>
                  <a:srgbClr val="002060"/>
                </a:solidFill>
              </a:rPr>
              <a:t>HS vs. S-2</a:t>
            </a:r>
            <a:endParaRPr lang="x-none" dirty="0">
              <a:solidFill>
                <a:srgbClr val="002060"/>
              </a:solidFill>
            </a:endParaRPr>
          </a:p>
        </p:txBody>
      </p:sp>
      <p:grpSp>
        <p:nvGrpSpPr>
          <p:cNvPr id="4" name="Skupina 19">
            <a:extLst>
              <a:ext uri="{FF2B5EF4-FFF2-40B4-BE49-F238E27FC236}">
                <a16:creationId xmlns:a16="http://schemas.microsoft.com/office/drawing/2014/main" xmlns="" id="{D5397BE4-CA3A-433E-A44F-C2CF892092CB}"/>
              </a:ext>
            </a:extLst>
          </p:cNvPr>
          <p:cNvGrpSpPr/>
          <p:nvPr/>
        </p:nvGrpSpPr>
        <p:grpSpPr>
          <a:xfrm>
            <a:off x="460250" y="1556792"/>
            <a:ext cx="4399782" cy="2560687"/>
            <a:chOff x="-17810" y="2204864"/>
            <a:chExt cx="4399782" cy="2560687"/>
          </a:xfrm>
        </p:grpSpPr>
        <p:pic>
          <p:nvPicPr>
            <p:cNvPr id="5" name="Obrázek 7">
              <a:extLst>
                <a:ext uri="{FF2B5EF4-FFF2-40B4-BE49-F238E27FC236}">
                  <a16:creationId xmlns:a16="http://schemas.microsoft.com/office/drawing/2014/main" xmlns="" id="{1FA8ED15-D230-48CF-9366-93036D007F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95" t="9078" r="20833" b="7624"/>
            <a:stretch/>
          </p:blipFill>
          <p:spPr>
            <a:xfrm>
              <a:off x="-17810" y="2204864"/>
              <a:ext cx="4399782" cy="2560687"/>
            </a:xfrm>
            <a:prstGeom prst="rect">
              <a:avLst/>
            </a:prstGeom>
          </p:spPr>
        </p:pic>
        <p:cxnSp>
          <p:nvCxnSpPr>
            <p:cNvPr id="6" name="Přímá spojnice se šipkou 15">
              <a:extLst>
                <a:ext uri="{FF2B5EF4-FFF2-40B4-BE49-F238E27FC236}">
                  <a16:creationId xmlns:a16="http://schemas.microsoft.com/office/drawing/2014/main" xmlns="" id="{09DB4030-4149-43DD-AEC2-F636553666BF}"/>
                </a:ext>
              </a:extLst>
            </p:cNvPr>
            <p:cNvCxnSpPr/>
            <p:nvPr/>
          </p:nvCxnSpPr>
          <p:spPr>
            <a:xfrm flipV="1">
              <a:off x="2555776" y="3717032"/>
              <a:ext cx="0" cy="3600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Přímá spojnice se šipkou 16">
              <a:extLst>
                <a:ext uri="{FF2B5EF4-FFF2-40B4-BE49-F238E27FC236}">
                  <a16:creationId xmlns:a16="http://schemas.microsoft.com/office/drawing/2014/main" xmlns="" id="{BA6A3C9C-67F2-4CD5-8912-3AD1D0909180}"/>
                </a:ext>
              </a:extLst>
            </p:cNvPr>
            <p:cNvCxnSpPr/>
            <p:nvPr/>
          </p:nvCxnSpPr>
          <p:spPr>
            <a:xfrm flipV="1">
              <a:off x="2771800" y="2636912"/>
              <a:ext cx="0" cy="360040"/>
            </a:xfrm>
            <a:prstGeom prst="straightConnector1">
              <a:avLst/>
            </a:prstGeom>
            <a:ln>
              <a:solidFill>
                <a:srgbClr val="2006BA"/>
              </a:solidFill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8" name="TextovéPole 17">
              <a:extLst>
                <a:ext uri="{FF2B5EF4-FFF2-40B4-BE49-F238E27FC236}">
                  <a16:creationId xmlns:a16="http://schemas.microsoft.com/office/drawing/2014/main" xmlns="" id="{D36DC2BB-A4F1-4EF8-9842-CDE422CE6FB8}"/>
                </a:ext>
              </a:extLst>
            </p:cNvPr>
            <p:cNvSpPr txBox="1"/>
            <p:nvPr/>
          </p:nvSpPr>
          <p:spPr>
            <a:xfrm>
              <a:off x="2487558" y="3728837"/>
              <a:ext cx="187220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400" b="1" dirty="0" err="1"/>
                <a:t>Jarosite</a:t>
              </a:r>
              <a:endParaRPr lang="cs-CZ" sz="1400" b="1" dirty="0"/>
            </a:p>
            <a:p>
              <a:pPr algn="r"/>
              <a:r>
                <a:rPr lang="cs-CZ" sz="1400" b="1" dirty="0" err="1">
                  <a:solidFill>
                    <a:srgbClr val="2006BA"/>
                  </a:solidFill>
                </a:rPr>
                <a:t>Oxy-hydroxides</a:t>
              </a:r>
              <a:endParaRPr lang="cs-CZ" sz="1400" b="1" dirty="0">
                <a:solidFill>
                  <a:srgbClr val="2006BA"/>
                </a:solidFill>
              </a:endParaRPr>
            </a:p>
            <a:p>
              <a:pPr algn="r"/>
              <a:r>
                <a:rPr lang="cs-CZ" sz="1400" b="1" dirty="0" err="1">
                  <a:solidFill>
                    <a:srgbClr val="FF0000"/>
                  </a:solidFill>
                </a:rPr>
                <a:t>Other</a:t>
              </a:r>
              <a:endParaRPr lang="cs-CZ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9" name="TextovéPole 20">
            <a:extLst>
              <a:ext uri="{FF2B5EF4-FFF2-40B4-BE49-F238E27FC236}">
                <a16:creationId xmlns:a16="http://schemas.microsoft.com/office/drawing/2014/main" xmlns="" id="{21EC6861-C90B-4A13-AA8D-C01392953C50}"/>
              </a:ext>
            </a:extLst>
          </p:cNvPr>
          <p:cNvSpPr txBox="1"/>
          <p:nvPr/>
        </p:nvSpPr>
        <p:spPr>
          <a:xfrm>
            <a:off x="4860032" y="1930400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Laboratory</a:t>
            </a:r>
            <a:r>
              <a:rPr lang="cs-CZ" dirty="0"/>
              <a:t> </a:t>
            </a:r>
            <a:r>
              <a:rPr lang="cs-CZ" dirty="0" err="1"/>
              <a:t>spectrum</a:t>
            </a:r>
            <a:r>
              <a:rPr lang="cs-CZ" dirty="0"/>
              <a:t>:</a:t>
            </a:r>
          </a:p>
          <a:p>
            <a:r>
              <a:rPr lang="cs-CZ" dirty="0"/>
              <a:t> full </a:t>
            </a:r>
            <a:r>
              <a:rPr lang="cs-CZ" dirty="0" err="1"/>
              <a:t>resolution</a:t>
            </a:r>
            <a:endParaRPr lang="cs-CZ" dirty="0"/>
          </a:p>
        </p:txBody>
      </p:sp>
      <p:sp>
        <p:nvSpPr>
          <p:cNvPr id="10" name="TextovéPole 21">
            <a:extLst>
              <a:ext uri="{FF2B5EF4-FFF2-40B4-BE49-F238E27FC236}">
                <a16:creationId xmlns:a16="http://schemas.microsoft.com/office/drawing/2014/main" xmlns="" id="{1F247FFB-0DA2-4F05-B43E-43DE05099F28}"/>
              </a:ext>
            </a:extLst>
          </p:cNvPr>
          <p:cNvSpPr txBox="1"/>
          <p:nvPr/>
        </p:nvSpPr>
        <p:spPr>
          <a:xfrm>
            <a:off x="4948599" y="4725143"/>
            <a:ext cx="32238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Laboratory</a:t>
            </a:r>
            <a:r>
              <a:rPr lang="cs-CZ" dirty="0"/>
              <a:t> </a:t>
            </a:r>
            <a:r>
              <a:rPr lang="cs-CZ" dirty="0" err="1"/>
              <a:t>spectrum</a:t>
            </a:r>
            <a:r>
              <a:rPr lang="cs-CZ" dirty="0"/>
              <a:t>: </a:t>
            </a:r>
          </a:p>
          <a:p>
            <a:r>
              <a:rPr lang="cs-CZ" dirty="0" err="1"/>
              <a:t>resampled</a:t>
            </a:r>
            <a:r>
              <a:rPr lang="cs-CZ" dirty="0"/>
              <a:t> to S-2 </a:t>
            </a:r>
            <a:r>
              <a:rPr lang="cs-CZ" dirty="0" err="1"/>
              <a:t>spectral</a:t>
            </a:r>
            <a:r>
              <a:rPr lang="cs-CZ" dirty="0"/>
              <a:t> </a:t>
            </a:r>
            <a:r>
              <a:rPr lang="cs-CZ" dirty="0" err="1"/>
              <a:t>resolution</a:t>
            </a:r>
            <a:endParaRPr lang="cs-CZ" dirty="0"/>
          </a:p>
        </p:txBody>
      </p:sp>
      <p:pic>
        <p:nvPicPr>
          <p:cNvPr id="11" name="Obrázek 22">
            <a:extLst>
              <a:ext uri="{FF2B5EF4-FFF2-40B4-BE49-F238E27FC236}">
                <a16:creationId xmlns:a16="http://schemas.microsoft.com/office/drawing/2014/main" xmlns="" id="{A0633199-0C61-49FD-9484-2869747C49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7" t="9170" r="20747" b="7638"/>
          <a:stretch/>
        </p:blipFill>
        <p:spPr>
          <a:xfrm>
            <a:off x="460250" y="4173835"/>
            <a:ext cx="4377576" cy="2512475"/>
          </a:xfrm>
          <a:prstGeom prst="rect">
            <a:avLst/>
          </a:prstGeom>
        </p:spPr>
      </p:pic>
      <p:sp>
        <p:nvSpPr>
          <p:cNvPr id="12" name="TextovéPole 23">
            <a:extLst>
              <a:ext uri="{FF2B5EF4-FFF2-40B4-BE49-F238E27FC236}">
                <a16:creationId xmlns:a16="http://schemas.microsoft.com/office/drawing/2014/main" xmlns="" id="{431307C8-9DD9-4DDF-AC4A-594CB80EA431}"/>
              </a:ext>
            </a:extLst>
          </p:cNvPr>
          <p:cNvSpPr txBox="1"/>
          <p:nvPr/>
        </p:nvSpPr>
        <p:spPr>
          <a:xfrm>
            <a:off x="2965618" y="5733256"/>
            <a:ext cx="18722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b="1" dirty="0" err="1"/>
              <a:t>Jarosite</a:t>
            </a:r>
            <a:endParaRPr lang="cs-CZ" sz="1400" b="1" dirty="0"/>
          </a:p>
          <a:p>
            <a:pPr algn="r"/>
            <a:r>
              <a:rPr lang="cs-CZ" sz="1400" b="1" dirty="0" err="1">
                <a:solidFill>
                  <a:srgbClr val="2006BA"/>
                </a:solidFill>
              </a:rPr>
              <a:t>Oxy-hydroxides</a:t>
            </a:r>
            <a:endParaRPr lang="cs-CZ" sz="1400" b="1" dirty="0">
              <a:solidFill>
                <a:srgbClr val="2006BA"/>
              </a:solidFill>
            </a:endParaRPr>
          </a:p>
          <a:p>
            <a:pPr algn="r"/>
            <a:r>
              <a:rPr lang="cs-CZ" sz="1400" b="1" dirty="0" err="1">
                <a:solidFill>
                  <a:srgbClr val="FF0000"/>
                </a:solidFill>
              </a:rPr>
              <a:t>Other</a:t>
            </a:r>
            <a:endParaRPr lang="cs-CZ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515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dirty="0" smtClean="0">
                <a:solidFill>
                  <a:srgbClr val="002060"/>
                </a:solidFill>
              </a:rPr>
              <a:t>S-2 AMD INDEX</a:t>
            </a:r>
            <a:endParaRPr lang="cs-CZ" dirty="0">
              <a:solidFill>
                <a:srgbClr val="002060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583321" y="5337464"/>
            <a:ext cx="61581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/>
              <a:t>A </a:t>
            </a:r>
            <a:r>
              <a:rPr lang="cs-CZ" sz="2400" dirty="0" err="1" smtClean="0"/>
              <a:t>first-order</a:t>
            </a:r>
            <a:r>
              <a:rPr lang="cs-CZ" sz="2400" dirty="0" smtClean="0"/>
              <a:t> </a:t>
            </a:r>
            <a:r>
              <a:rPr lang="cs-CZ" sz="2400" b="1" dirty="0" err="1" smtClean="0"/>
              <a:t>derivative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spectrum</a:t>
            </a:r>
            <a:endParaRPr lang="cs-CZ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 smtClean="0"/>
              <a:t>Index (560 </a:t>
            </a:r>
            <a:r>
              <a:rPr lang="cs-CZ" sz="2400" b="1" dirty="0" err="1" smtClean="0"/>
              <a:t>nm</a:t>
            </a:r>
            <a:r>
              <a:rPr lang="cs-CZ" sz="2400" b="1" dirty="0" smtClean="0"/>
              <a:t>, 650 </a:t>
            </a:r>
            <a:r>
              <a:rPr lang="cs-CZ" sz="2400" b="1" dirty="0" err="1" smtClean="0"/>
              <a:t>nm</a:t>
            </a:r>
            <a:r>
              <a:rPr lang="cs-CZ" sz="2400" b="1" dirty="0" smtClean="0"/>
              <a:t>, 703 </a:t>
            </a:r>
            <a:r>
              <a:rPr lang="cs-CZ" sz="2400" b="1" dirty="0" err="1" smtClean="0"/>
              <a:t>nm</a:t>
            </a:r>
            <a:r>
              <a:rPr lang="cs-CZ" sz="2400" b="1" dirty="0" smtClean="0"/>
              <a:t>, 782 </a:t>
            </a:r>
            <a:r>
              <a:rPr lang="cs-CZ" sz="2400" b="1" dirty="0" err="1" smtClean="0"/>
              <a:t>nm</a:t>
            </a:r>
            <a:r>
              <a:rPr lang="cs-CZ" sz="2400" b="1" dirty="0" smtClean="0"/>
              <a:t>)</a:t>
            </a:r>
            <a:endParaRPr lang="cs-CZ" sz="2400" dirty="0"/>
          </a:p>
        </p:txBody>
      </p:sp>
      <p:grpSp>
        <p:nvGrpSpPr>
          <p:cNvPr id="6" name="Skupina 5"/>
          <p:cNvGrpSpPr/>
          <p:nvPr/>
        </p:nvGrpSpPr>
        <p:grpSpPr>
          <a:xfrm>
            <a:off x="646123" y="1607887"/>
            <a:ext cx="6840760" cy="3694863"/>
            <a:chOff x="395536" y="1894377"/>
            <a:chExt cx="6042517" cy="3301158"/>
          </a:xfrm>
        </p:grpSpPr>
        <p:pic>
          <p:nvPicPr>
            <p:cNvPr id="7" name="Obrázek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7" t="9494" r="20625" b="7209"/>
            <a:stretch/>
          </p:blipFill>
          <p:spPr>
            <a:xfrm>
              <a:off x="395536" y="1894377"/>
              <a:ext cx="6042517" cy="3301158"/>
            </a:xfrm>
            <a:prstGeom prst="rect">
              <a:avLst/>
            </a:prstGeom>
          </p:spPr>
        </p:pic>
        <p:sp>
          <p:nvSpPr>
            <p:cNvPr id="8" name="Obdélník 7"/>
            <p:cNvSpPr/>
            <p:nvPr/>
          </p:nvSpPr>
          <p:spPr>
            <a:xfrm>
              <a:off x="1907704" y="1915178"/>
              <a:ext cx="1152128" cy="3025990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9" name="TextovéPole 8"/>
          <p:cNvSpPr txBox="1"/>
          <p:nvPr/>
        </p:nvSpPr>
        <p:spPr>
          <a:xfrm>
            <a:off x="4211960" y="4005063"/>
            <a:ext cx="30963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b="1" dirty="0" err="1" smtClean="0"/>
              <a:t>Jarosite</a:t>
            </a:r>
            <a:endParaRPr lang="cs-CZ" sz="1400" b="1" dirty="0" smtClean="0"/>
          </a:p>
          <a:p>
            <a:pPr algn="r"/>
            <a:r>
              <a:rPr lang="cs-CZ" sz="1400" b="1" dirty="0" err="1" smtClean="0">
                <a:solidFill>
                  <a:srgbClr val="2006BA"/>
                </a:solidFill>
              </a:rPr>
              <a:t>Oxy-hydroxides</a:t>
            </a:r>
            <a:endParaRPr lang="cs-CZ" sz="1400" b="1" dirty="0" smtClean="0">
              <a:solidFill>
                <a:srgbClr val="2006BA"/>
              </a:solidFill>
            </a:endParaRPr>
          </a:p>
          <a:p>
            <a:pPr algn="r"/>
            <a:r>
              <a:rPr lang="cs-CZ" sz="1400" b="1" dirty="0" err="1" smtClean="0">
                <a:solidFill>
                  <a:srgbClr val="FF0000"/>
                </a:solidFill>
              </a:rPr>
              <a:t>Other</a:t>
            </a:r>
            <a:endParaRPr lang="cs-CZ" sz="14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172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CA64EE-4ADC-4CCE-9EB8-E10AB5586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518" y="403538"/>
            <a:ext cx="8596668" cy="1320800"/>
          </a:xfrm>
        </p:spPr>
        <p:txBody>
          <a:bodyPr/>
          <a:lstStyle/>
          <a:p>
            <a:r>
              <a:rPr lang="cs-CZ" dirty="0" smtClean="0">
                <a:solidFill>
                  <a:srgbClr val="002060"/>
                </a:solidFill>
              </a:rPr>
              <a:t>AMD DETEKCE</a:t>
            </a:r>
            <a:endParaRPr lang="x-none">
              <a:solidFill>
                <a:srgbClr val="00206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43A8C00F-1DF3-41AC-B7E9-C0E21CA64E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65" y="2490584"/>
            <a:ext cx="4720392" cy="3487209"/>
          </a:xfrm>
          <a:prstGeom prst="rect">
            <a:avLst/>
          </a:prstGeom>
        </p:spPr>
      </p:pic>
      <p:pic>
        <p:nvPicPr>
          <p:cNvPr id="5" name="Obrázek 6">
            <a:extLst>
              <a:ext uri="{FF2B5EF4-FFF2-40B4-BE49-F238E27FC236}">
                <a16:creationId xmlns:a16="http://schemas.microsoft.com/office/drawing/2014/main" xmlns="" id="{52607BD1-8D04-4C61-A617-7BF30E9DE1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220" y="2490584"/>
            <a:ext cx="4720393" cy="3487209"/>
          </a:xfrm>
          <a:prstGeom prst="rect">
            <a:avLst/>
          </a:prstGeom>
        </p:spPr>
      </p:pic>
      <p:grpSp>
        <p:nvGrpSpPr>
          <p:cNvPr id="6" name="Skupina 8">
            <a:extLst>
              <a:ext uri="{FF2B5EF4-FFF2-40B4-BE49-F238E27FC236}">
                <a16:creationId xmlns:a16="http://schemas.microsoft.com/office/drawing/2014/main" xmlns="" id="{5C898D47-6ABD-446E-8652-4256B5B63BEB}"/>
              </a:ext>
            </a:extLst>
          </p:cNvPr>
          <p:cNvGrpSpPr/>
          <p:nvPr/>
        </p:nvGrpSpPr>
        <p:grpSpPr>
          <a:xfrm>
            <a:off x="2168325" y="6111451"/>
            <a:ext cx="4720096" cy="370031"/>
            <a:chOff x="467544" y="1588149"/>
            <a:chExt cx="4720096" cy="370031"/>
          </a:xfrm>
        </p:grpSpPr>
        <p:grpSp>
          <p:nvGrpSpPr>
            <p:cNvPr id="7" name="Skupina 2">
              <a:extLst>
                <a:ext uri="{FF2B5EF4-FFF2-40B4-BE49-F238E27FC236}">
                  <a16:creationId xmlns:a16="http://schemas.microsoft.com/office/drawing/2014/main" xmlns="" id="{EBF7A4F8-691E-4703-A4EF-975F790CFEDC}"/>
                </a:ext>
              </a:extLst>
            </p:cNvPr>
            <p:cNvGrpSpPr/>
            <p:nvPr/>
          </p:nvGrpSpPr>
          <p:grpSpPr>
            <a:xfrm>
              <a:off x="2195736" y="1628800"/>
              <a:ext cx="1823270" cy="288032"/>
              <a:chOff x="2333135" y="1628800"/>
              <a:chExt cx="1823270" cy="288032"/>
            </a:xfrm>
          </p:grpSpPr>
          <p:sp>
            <p:nvSpPr>
              <p:cNvPr id="10" name="Pravoúhlý trojúhelník 1">
                <a:extLst>
                  <a:ext uri="{FF2B5EF4-FFF2-40B4-BE49-F238E27FC236}">
                    <a16:creationId xmlns:a16="http://schemas.microsoft.com/office/drawing/2014/main" xmlns="" id="{9B886B87-9921-41D5-8896-3E82691FBADC}"/>
                  </a:ext>
                </a:extLst>
              </p:cNvPr>
              <p:cNvSpPr/>
              <p:nvPr/>
            </p:nvSpPr>
            <p:spPr>
              <a:xfrm>
                <a:off x="2333135" y="1628800"/>
                <a:ext cx="1806817" cy="288032"/>
              </a:xfrm>
              <a:prstGeom prst="rtTriangl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1" name="Pravoúhlý trojúhelník 4">
                <a:extLst>
                  <a:ext uri="{FF2B5EF4-FFF2-40B4-BE49-F238E27FC236}">
                    <a16:creationId xmlns:a16="http://schemas.microsoft.com/office/drawing/2014/main" xmlns="" id="{9FCABDDC-08B6-4EA1-9E7E-1691A38387B5}"/>
                  </a:ext>
                </a:extLst>
              </p:cNvPr>
              <p:cNvSpPr/>
              <p:nvPr/>
            </p:nvSpPr>
            <p:spPr>
              <a:xfrm rot="10800000">
                <a:off x="2349588" y="1628800"/>
                <a:ext cx="1806817" cy="288032"/>
              </a:xfrm>
              <a:prstGeom prst="rt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8" name="TextovéPole 5">
              <a:extLst>
                <a:ext uri="{FF2B5EF4-FFF2-40B4-BE49-F238E27FC236}">
                  <a16:creationId xmlns:a16="http://schemas.microsoft.com/office/drawing/2014/main" xmlns="" id="{7FA00AB5-BA91-4CDE-B8BD-C9E12D9A51DB}"/>
                </a:ext>
              </a:extLst>
            </p:cNvPr>
            <p:cNvSpPr txBox="1"/>
            <p:nvPr/>
          </p:nvSpPr>
          <p:spPr>
            <a:xfrm>
              <a:off x="4035512" y="1588149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>
                  <a:solidFill>
                    <a:srgbClr val="FF0000"/>
                  </a:solidFill>
                </a:rPr>
                <a:t>Jarosite</a:t>
              </a:r>
              <a:endParaRPr lang="cs-CZ" dirty="0">
                <a:solidFill>
                  <a:srgbClr val="FF0000"/>
                </a:solidFill>
              </a:endParaRPr>
            </a:p>
          </p:txBody>
        </p:sp>
        <p:sp>
          <p:nvSpPr>
            <p:cNvPr id="9" name="TextovéPole 7">
              <a:extLst>
                <a:ext uri="{FF2B5EF4-FFF2-40B4-BE49-F238E27FC236}">
                  <a16:creationId xmlns:a16="http://schemas.microsoft.com/office/drawing/2014/main" xmlns="" id="{E10253CF-8BC5-44F9-BA57-BC4BA0AE15F3}"/>
                </a:ext>
              </a:extLst>
            </p:cNvPr>
            <p:cNvSpPr txBox="1"/>
            <p:nvPr/>
          </p:nvSpPr>
          <p:spPr>
            <a:xfrm>
              <a:off x="467544" y="1588848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err="1">
                  <a:solidFill>
                    <a:srgbClr val="FFC000"/>
                  </a:solidFill>
                </a:rPr>
                <a:t>Oxy-hydroxides</a:t>
              </a:r>
              <a:endParaRPr lang="cs-CZ" dirty="0">
                <a:solidFill>
                  <a:srgbClr val="FFC000"/>
                </a:solidFill>
              </a:endParaRPr>
            </a:p>
          </p:txBody>
        </p:sp>
      </p:grpSp>
      <p:sp>
        <p:nvSpPr>
          <p:cNvPr id="12" name="TextovéPole 9">
            <a:extLst>
              <a:ext uri="{FF2B5EF4-FFF2-40B4-BE49-F238E27FC236}">
                <a16:creationId xmlns:a16="http://schemas.microsoft.com/office/drawing/2014/main" xmlns="" id="{10EF44C8-5B80-47EB-B5BC-F5B806AF3927}"/>
              </a:ext>
            </a:extLst>
          </p:cNvPr>
          <p:cNvSpPr txBox="1"/>
          <p:nvPr/>
        </p:nvSpPr>
        <p:spPr>
          <a:xfrm>
            <a:off x="336518" y="2009189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CASI: 06/2017</a:t>
            </a:r>
          </a:p>
        </p:txBody>
      </p:sp>
      <p:sp>
        <p:nvSpPr>
          <p:cNvPr id="13" name="TextovéPole 10">
            <a:extLst>
              <a:ext uri="{FF2B5EF4-FFF2-40B4-BE49-F238E27FC236}">
                <a16:creationId xmlns:a16="http://schemas.microsoft.com/office/drawing/2014/main" xmlns="" id="{BF527100-51EA-4A56-B9EE-F225964BC94F}"/>
              </a:ext>
            </a:extLst>
          </p:cNvPr>
          <p:cNvSpPr txBox="1"/>
          <p:nvPr/>
        </p:nvSpPr>
        <p:spPr>
          <a:xfrm>
            <a:off x="4826220" y="2009189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S-2: 06/2017</a:t>
            </a:r>
          </a:p>
        </p:txBody>
      </p:sp>
    </p:spTree>
    <p:extLst>
      <p:ext uri="{BB962C8B-B14F-4D97-AF65-F5344CB8AC3E}">
        <p14:creationId xmlns:p14="http://schemas.microsoft.com/office/powerpoint/2010/main" val="986996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">
            <a:extLst>
              <a:ext uri="{FF2B5EF4-FFF2-40B4-BE49-F238E27FC236}">
                <a16:creationId xmlns:a16="http://schemas.microsoft.com/office/drawing/2014/main" xmlns="" id="{579F3484-6A05-4A9F-97C3-99D90A202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15" y="1592994"/>
            <a:ext cx="7740352" cy="4211120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xmlns="" id="{5B30A526-27F0-41EC-B63D-52009DD28D4D}"/>
              </a:ext>
            </a:extLst>
          </p:cNvPr>
          <p:cNvSpPr txBox="1">
            <a:spLocks/>
          </p:cNvSpPr>
          <p:nvPr/>
        </p:nvSpPr>
        <p:spPr>
          <a:xfrm>
            <a:off x="137567" y="790663"/>
            <a:ext cx="8153400" cy="9906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6" name="TextovéPole 3">
            <a:extLst>
              <a:ext uri="{FF2B5EF4-FFF2-40B4-BE49-F238E27FC236}">
                <a16:creationId xmlns:a16="http://schemas.microsoft.com/office/drawing/2014/main" xmlns="" id="{9616784D-10D2-4FEB-9C03-C280436FD9EB}"/>
              </a:ext>
            </a:extLst>
          </p:cNvPr>
          <p:cNvSpPr txBox="1"/>
          <p:nvPr/>
        </p:nvSpPr>
        <p:spPr>
          <a:xfrm>
            <a:off x="1051056" y="5879068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High-resolution</a:t>
            </a:r>
            <a:r>
              <a:rPr lang="cs-CZ" dirty="0"/>
              <a:t> </a:t>
            </a:r>
            <a:r>
              <a:rPr lang="cs-CZ" dirty="0" err="1"/>
              <a:t>orthophoto</a:t>
            </a:r>
            <a:r>
              <a:rPr lang="cs-CZ" dirty="0"/>
              <a:t> </a:t>
            </a:r>
            <a:r>
              <a:rPr lang="cs-CZ" dirty="0" err="1"/>
              <a:t>acquited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same</a:t>
            </a:r>
            <a:r>
              <a:rPr lang="cs-CZ" dirty="0"/>
              <a:t> </a:t>
            </a:r>
            <a:r>
              <a:rPr lang="cs-CZ" dirty="0" err="1"/>
              <a:t>month</a:t>
            </a:r>
            <a:r>
              <a:rPr lang="cs-CZ" dirty="0"/>
              <a:t>/</a:t>
            </a:r>
            <a:r>
              <a:rPr lang="cs-CZ" dirty="0" err="1"/>
              <a:t>year</a:t>
            </a:r>
            <a:endParaRPr lang="cs-CZ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48CA64EE-4ADC-4CCE-9EB8-E10AB5586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518" y="403538"/>
            <a:ext cx="8596668" cy="1320800"/>
          </a:xfrm>
        </p:spPr>
        <p:txBody>
          <a:bodyPr/>
          <a:lstStyle/>
          <a:p>
            <a:r>
              <a:rPr lang="cs-CZ" dirty="0" smtClean="0">
                <a:solidFill>
                  <a:srgbClr val="002060"/>
                </a:solidFill>
              </a:rPr>
              <a:t>AMD DETEKCE</a:t>
            </a:r>
            <a:endParaRPr lang="x-none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4173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8">
            <a:extLst>
              <a:ext uri="{FF2B5EF4-FFF2-40B4-BE49-F238E27FC236}">
                <a16:creationId xmlns:a16="http://schemas.microsoft.com/office/drawing/2014/main" xmlns="" id="{829CEDDB-F019-4DD5-A037-B0F1741DAD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800" y="80209"/>
            <a:ext cx="4565200" cy="3372559"/>
          </a:xfrm>
          <a:prstGeom prst="rect">
            <a:avLst/>
          </a:prstGeom>
        </p:spPr>
      </p:pic>
      <p:pic>
        <p:nvPicPr>
          <p:cNvPr id="5" name="Obrázek 11">
            <a:extLst>
              <a:ext uri="{FF2B5EF4-FFF2-40B4-BE49-F238E27FC236}">
                <a16:creationId xmlns:a16="http://schemas.microsoft.com/office/drawing/2014/main" xmlns="" id="{F0AF24A7-57FA-413D-873F-37136BA99D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804" y="3140967"/>
            <a:ext cx="4581196" cy="3384377"/>
          </a:xfrm>
          <a:prstGeom prst="rect">
            <a:avLst/>
          </a:prstGeom>
        </p:spPr>
      </p:pic>
      <p:pic>
        <p:nvPicPr>
          <p:cNvPr id="6" name="Obrázek 13">
            <a:extLst>
              <a:ext uri="{FF2B5EF4-FFF2-40B4-BE49-F238E27FC236}">
                <a16:creationId xmlns:a16="http://schemas.microsoft.com/office/drawing/2014/main" xmlns="" id="{438F39D6-B040-4142-9209-FF906B55AE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208"/>
            <a:ext cx="4673773" cy="3372559"/>
          </a:xfrm>
          <a:prstGeom prst="rect">
            <a:avLst/>
          </a:prstGeom>
        </p:spPr>
      </p:pic>
      <p:pic>
        <p:nvPicPr>
          <p:cNvPr id="7" name="Obrázek 15">
            <a:extLst>
              <a:ext uri="{FF2B5EF4-FFF2-40B4-BE49-F238E27FC236}">
                <a16:creationId xmlns:a16="http://schemas.microsoft.com/office/drawing/2014/main" xmlns="" id="{C29AC0FC-0AB7-4D9D-92A3-BE48FE4BBE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81" y="3118343"/>
            <a:ext cx="4690554" cy="3407002"/>
          </a:xfrm>
          <a:prstGeom prst="rect">
            <a:avLst/>
          </a:prstGeom>
        </p:spPr>
      </p:pic>
      <p:sp>
        <p:nvSpPr>
          <p:cNvPr id="8" name="TextovéPole 16">
            <a:extLst>
              <a:ext uri="{FF2B5EF4-FFF2-40B4-BE49-F238E27FC236}">
                <a16:creationId xmlns:a16="http://schemas.microsoft.com/office/drawing/2014/main" xmlns="" id="{060A1997-5EA1-46F3-980D-C30365E6E4D0}"/>
              </a:ext>
            </a:extLst>
          </p:cNvPr>
          <p:cNvSpPr txBox="1"/>
          <p:nvPr/>
        </p:nvSpPr>
        <p:spPr>
          <a:xfrm>
            <a:off x="323528" y="24841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2016/04</a:t>
            </a:r>
          </a:p>
        </p:txBody>
      </p:sp>
      <p:sp>
        <p:nvSpPr>
          <p:cNvPr id="9" name="TextovéPole 17">
            <a:extLst>
              <a:ext uri="{FF2B5EF4-FFF2-40B4-BE49-F238E27FC236}">
                <a16:creationId xmlns:a16="http://schemas.microsoft.com/office/drawing/2014/main" xmlns="" id="{D6E3901F-64BE-4004-B68C-979CE4E17239}"/>
              </a:ext>
            </a:extLst>
          </p:cNvPr>
          <p:cNvSpPr txBox="1"/>
          <p:nvPr/>
        </p:nvSpPr>
        <p:spPr>
          <a:xfrm>
            <a:off x="4788024" y="25509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2017/05</a:t>
            </a:r>
          </a:p>
        </p:txBody>
      </p:sp>
      <p:sp>
        <p:nvSpPr>
          <p:cNvPr id="10" name="TextovéPole 18">
            <a:extLst>
              <a:ext uri="{FF2B5EF4-FFF2-40B4-BE49-F238E27FC236}">
                <a16:creationId xmlns:a16="http://schemas.microsoft.com/office/drawing/2014/main" xmlns="" id="{8D3B321D-4EB1-4459-9500-0D0A1804B75B}"/>
              </a:ext>
            </a:extLst>
          </p:cNvPr>
          <p:cNvSpPr txBox="1"/>
          <p:nvPr/>
        </p:nvSpPr>
        <p:spPr>
          <a:xfrm>
            <a:off x="179512" y="326810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2016/09</a:t>
            </a:r>
          </a:p>
        </p:txBody>
      </p:sp>
      <p:sp>
        <p:nvSpPr>
          <p:cNvPr id="11" name="TextovéPole 19">
            <a:extLst>
              <a:ext uri="{FF2B5EF4-FFF2-40B4-BE49-F238E27FC236}">
                <a16:creationId xmlns:a16="http://schemas.microsoft.com/office/drawing/2014/main" xmlns="" id="{4C3847BF-BE23-4CEE-A39D-5A8FA7947733}"/>
              </a:ext>
            </a:extLst>
          </p:cNvPr>
          <p:cNvSpPr txBox="1"/>
          <p:nvPr/>
        </p:nvSpPr>
        <p:spPr>
          <a:xfrm>
            <a:off x="4673773" y="326810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2017/08</a:t>
            </a:r>
          </a:p>
        </p:txBody>
      </p:sp>
    </p:spTree>
    <p:extLst>
      <p:ext uri="{BB962C8B-B14F-4D97-AF65-F5344CB8AC3E}">
        <p14:creationId xmlns:p14="http://schemas.microsoft.com/office/powerpoint/2010/main" val="3769229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1AF081-4925-4882-9728-A74EF56A8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482" y="300696"/>
            <a:ext cx="9907799" cy="13208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AMD: </a:t>
            </a:r>
            <a:r>
              <a:rPr lang="cs-CZ" dirty="0" smtClean="0">
                <a:solidFill>
                  <a:srgbClr val="002060"/>
                </a:solidFill>
              </a:rPr>
              <a:t>APLIKACE NA DALŠÍ UZEMÍ - </a:t>
            </a:r>
            <a:r>
              <a:rPr lang="en-US" dirty="0" smtClean="0">
                <a:solidFill>
                  <a:srgbClr val="002060"/>
                </a:solidFill>
              </a:rPr>
              <a:t>MOSTECKO </a:t>
            </a:r>
            <a:endParaRPr lang="x-none" dirty="0">
              <a:solidFill>
                <a:srgbClr val="002060"/>
              </a:solidFill>
            </a:endParaRPr>
          </a:p>
        </p:txBody>
      </p:sp>
      <p:grpSp>
        <p:nvGrpSpPr>
          <p:cNvPr id="4" name="Skupina 11">
            <a:extLst>
              <a:ext uri="{FF2B5EF4-FFF2-40B4-BE49-F238E27FC236}">
                <a16:creationId xmlns:a16="http://schemas.microsoft.com/office/drawing/2014/main" xmlns="" id="{B7CF8C06-4BC4-445D-81B4-45F85E3E2606}"/>
              </a:ext>
            </a:extLst>
          </p:cNvPr>
          <p:cNvGrpSpPr/>
          <p:nvPr/>
        </p:nvGrpSpPr>
        <p:grpSpPr>
          <a:xfrm>
            <a:off x="588483" y="1121807"/>
            <a:ext cx="7325444" cy="5054083"/>
            <a:chOff x="342900" y="338138"/>
            <a:chExt cx="8032750" cy="6689700"/>
          </a:xfrm>
        </p:grpSpPr>
        <p:pic>
          <p:nvPicPr>
            <p:cNvPr id="5" name="Obrázek 1">
              <a:extLst>
                <a:ext uri="{FF2B5EF4-FFF2-40B4-BE49-F238E27FC236}">
                  <a16:creationId xmlns:a16="http://schemas.microsoft.com/office/drawing/2014/main" xmlns="" id="{3738B156-8186-4F9C-AF3F-EA6F64A52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02" t="20119" r="73502" b="22182"/>
            <a:stretch>
              <a:fillRect/>
            </a:stretch>
          </p:blipFill>
          <p:spPr bwMode="auto">
            <a:xfrm>
              <a:off x="342900" y="338138"/>
              <a:ext cx="3697288" cy="308927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Obrázek 2">
              <a:extLst>
                <a:ext uri="{FF2B5EF4-FFF2-40B4-BE49-F238E27FC236}">
                  <a16:creationId xmlns:a16="http://schemas.microsoft.com/office/drawing/2014/main" xmlns="" id="{5CFF6A4B-8C73-43C7-9920-F53EA9EA0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58" t="13680" r="41512" b="20164"/>
            <a:stretch>
              <a:fillRect/>
            </a:stretch>
          </p:blipFill>
          <p:spPr bwMode="auto">
            <a:xfrm>
              <a:off x="4105275" y="338138"/>
              <a:ext cx="4270375" cy="306863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Obrázek 5">
              <a:extLst>
                <a:ext uri="{FF2B5EF4-FFF2-40B4-BE49-F238E27FC236}">
                  <a16:creationId xmlns:a16="http://schemas.microsoft.com/office/drawing/2014/main" xmlns="" id="{E36F5B4A-6B22-4F9C-8724-86ED175F0A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35" t="12845" r="41559" b="19611"/>
            <a:stretch/>
          </p:blipFill>
          <p:spPr bwMode="auto">
            <a:xfrm>
              <a:off x="4041140" y="3500439"/>
              <a:ext cx="4334510" cy="352739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Obrázek 6">
              <a:extLst>
                <a:ext uri="{FF2B5EF4-FFF2-40B4-BE49-F238E27FC236}">
                  <a16:creationId xmlns:a16="http://schemas.microsoft.com/office/drawing/2014/main" xmlns="" id="{2AEEC397-3D95-477D-826C-D9732A87C8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67" t="18677" r="73341" b="24382"/>
            <a:stretch/>
          </p:blipFill>
          <p:spPr bwMode="auto">
            <a:xfrm>
              <a:off x="342900" y="3509962"/>
              <a:ext cx="3724275" cy="351787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21642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7412A7-CC4F-4B89-AD0E-068FA0CF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OBSAH PREZENTACE</a:t>
            </a:r>
            <a:endParaRPr lang="x-none" dirty="0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EC9F9A-6461-4065-9CCB-90B8502AE8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Aplikace </a:t>
            </a:r>
            <a:r>
              <a:rPr lang="cs-CZ" sz="2400" dirty="0"/>
              <a:t>radarové </a:t>
            </a:r>
            <a:r>
              <a:rPr lang="cs-CZ" sz="2400" dirty="0" smtClean="0"/>
              <a:t>interferometrie </a:t>
            </a:r>
            <a:r>
              <a:rPr lang="cs-CZ" sz="2400" dirty="0"/>
              <a:t>s využitím časové řady dat </a:t>
            </a:r>
            <a:r>
              <a:rPr lang="cs-CZ" sz="2400" dirty="0" smtClean="0"/>
              <a:t>Sentinel-1 </a:t>
            </a:r>
            <a:endParaRPr lang="en-US" sz="2400" dirty="0"/>
          </a:p>
          <a:p>
            <a:r>
              <a:rPr lang="cs-CZ" sz="2400" dirty="0" smtClean="0"/>
              <a:t>Detekce </a:t>
            </a:r>
            <a:r>
              <a:rPr lang="cs-CZ" sz="2400" dirty="0"/>
              <a:t>kyselých substrátů </a:t>
            </a:r>
            <a:r>
              <a:rPr lang="cs-CZ" sz="2400" dirty="0" smtClean="0"/>
              <a:t>s </a:t>
            </a:r>
            <a:r>
              <a:rPr lang="cs-CZ" sz="2400" dirty="0"/>
              <a:t>využitím časové řady dat </a:t>
            </a:r>
            <a:r>
              <a:rPr lang="cs-CZ" sz="2400" dirty="0" smtClean="0"/>
              <a:t>Sentinel-2</a:t>
            </a:r>
            <a:endParaRPr lang="en-US" sz="2400" dirty="0"/>
          </a:p>
          <a:p>
            <a:r>
              <a:rPr lang="cs-CZ" sz="2400" dirty="0" smtClean="0"/>
              <a:t>Zapojení </a:t>
            </a:r>
            <a:r>
              <a:rPr lang="cs-CZ" sz="2400" dirty="0"/>
              <a:t>v rámci mezinárodních aktivit</a:t>
            </a:r>
            <a:endParaRPr lang="x-none" sz="2400" dirty="0"/>
          </a:p>
        </p:txBody>
      </p:sp>
    </p:spTree>
    <p:extLst>
      <p:ext uri="{BB962C8B-B14F-4D97-AF65-F5344CB8AC3E}">
        <p14:creationId xmlns:p14="http://schemas.microsoft.com/office/powerpoint/2010/main" val="3452014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9570BF-1BA2-47A8-B75D-66EBE66EA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MEZIN</a:t>
            </a:r>
            <a:r>
              <a:rPr lang="cs-CZ" dirty="0" smtClean="0">
                <a:solidFill>
                  <a:srgbClr val="002060"/>
                </a:solidFill>
              </a:rPr>
              <a:t>Á</a:t>
            </a:r>
            <a:r>
              <a:rPr lang="en-US" dirty="0" smtClean="0">
                <a:solidFill>
                  <a:srgbClr val="002060"/>
                </a:solidFill>
              </a:rPr>
              <a:t>RODN</a:t>
            </a:r>
            <a:r>
              <a:rPr lang="cs-CZ" dirty="0" smtClean="0">
                <a:solidFill>
                  <a:srgbClr val="002060"/>
                </a:solidFill>
              </a:rPr>
              <a:t>Í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AKTIVITY</a:t>
            </a:r>
            <a:endParaRPr lang="x-none" dirty="0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7327950-F15C-4774-B360-A4F5D664F6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EOEG/</a:t>
            </a:r>
            <a:r>
              <a:rPr lang="en-US" dirty="0" err="1" smtClean="0"/>
              <a:t>EuroGeoSurveys</a:t>
            </a:r>
            <a:endParaRPr lang="en-US" dirty="0"/>
          </a:p>
          <a:p>
            <a:r>
              <a:rPr lang="en-US" dirty="0" smtClean="0"/>
              <a:t>GEO</a:t>
            </a:r>
            <a:endParaRPr lang="cs-CZ" dirty="0" smtClean="0"/>
          </a:p>
          <a:p>
            <a:r>
              <a:rPr lang="cs-CZ" dirty="0"/>
              <a:t>e</a:t>
            </a:r>
            <a:r>
              <a:rPr lang="en-US" dirty="0" smtClean="0"/>
              <a:t>-shape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xxxx</a:t>
            </a:r>
            <a:endParaRPr lang="x-non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6" r="1534" b="15141"/>
          <a:stretch/>
        </p:blipFill>
        <p:spPr bwMode="auto">
          <a:xfrm>
            <a:off x="667924" y="1816590"/>
            <a:ext cx="9232821" cy="399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914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9570BF-1BA2-47A8-B75D-66EBE66EA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MEZIN</a:t>
            </a:r>
            <a:r>
              <a:rPr lang="cs-CZ" dirty="0" smtClean="0">
                <a:solidFill>
                  <a:srgbClr val="002060"/>
                </a:solidFill>
              </a:rPr>
              <a:t>Á</a:t>
            </a:r>
            <a:r>
              <a:rPr lang="en-US" dirty="0" smtClean="0">
                <a:solidFill>
                  <a:srgbClr val="002060"/>
                </a:solidFill>
              </a:rPr>
              <a:t>RODN</a:t>
            </a:r>
            <a:r>
              <a:rPr lang="cs-CZ" dirty="0" smtClean="0">
                <a:solidFill>
                  <a:srgbClr val="002060"/>
                </a:solidFill>
              </a:rPr>
              <a:t>Í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AKTIVITY</a:t>
            </a:r>
            <a:endParaRPr lang="x-none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7" r="1731" b="37500"/>
          <a:stretch/>
        </p:blipFill>
        <p:spPr bwMode="auto">
          <a:xfrm>
            <a:off x="299545" y="1363746"/>
            <a:ext cx="11051628" cy="3365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Skupina 4"/>
          <p:cNvGrpSpPr/>
          <p:nvPr/>
        </p:nvGrpSpPr>
        <p:grpSpPr>
          <a:xfrm>
            <a:off x="1781503" y="2589502"/>
            <a:ext cx="10121463" cy="3247641"/>
            <a:chOff x="1781503" y="2589502"/>
            <a:chExt cx="10121463" cy="3247641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51" t="12824" r="10458" b="51616"/>
            <a:stretch/>
          </p:blipFill>
          <p:spPr bwMode="auto">
            <a:xfrm>
              <a:off x="1781503" y="2589502"/>
              <a:ext cx="10121463" cy="2601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Obdélník 3"/>
            <p:cNvSpPr/>
            <p:nvPr/>
          </p:nvSpPr>
          <p:spPr>
            <a:xfrm>
              <a:off x="1781503" y="5190812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cs-CZ" dirty="0"/>
                <a:t>https://www.earthobservations.org/geoweek2022.php?seid=48</a:t>
              </a:r>
            </a:p>
          </p:txBody>
        </p:sp>
      </p:grp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8297" r="12276" b="11530"/>
          <a:stretch/>
        </p:blipFill>
        <p:spPr bwMode="auto">
          <a:xfrm>
            <a:off x="7409794" y="3630858"/>
            <a:ext cx="4493172" cy="2644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777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9570BF-1BA2-47A8-B75D-66EBE66EA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MEZIN</a:t>
            </a:r>
            <a:r>
              <a:rPr lang="cs-CZ" dirty="0" smtClean="0">
                <a:solidFill>
                  <a:srgbClr val="002060"/>
                </a:solidFill>
              </a:rPr>
              <a:t>Á</a:t>
            </a:r>
            <a:r>
              <a:rPr lang="en-US" dirty="0" smtClean="0">
                <a:solidFill>
                  <a:srgbClr val="002060"/>
                </a:solidFill>
              </a:rPr>
              <a:t>RODN</a:t>
            </a:r>
            <a:r>
              <a:rPr lang="cs-CZ" dirty="0" smtClean="0">
                <a:solidFill>
                  <a:srgbClr val="002060"/>
                </a:solidFill>
              </a:rPr>
              <a:t>Í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AKTIVITY</a:t>
            </a:r>
            <a:endParaRPr lang="x-none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7" r="5246" b="12930"/>
          <a:stretch/>
        </p:blipFill>
        <p:spPr bwMode="auto">
          <a:xfrm>
            <a:off x="662152" y="1269930"/>
            <a:ext cx="10294883" cy="4752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868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9570BF-1BA2-47A8-B75D-66EBE66EA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MEZIN</a:t>
            </a:r>
            <a:r>
              <a:rPr lang="cs-CZ" dirty="0" smtClean="0">
                <a:solidFill>
                  <a:srgbClr val="002060"/>
                </a:solidFill>
              </a:rPr>
              <a:t>Á</a:t>
            </a:r>
            <a:r>
              <a:rPr lang="en-US" dirty="0" smtClean="0">
                <a:solidFill>
                  <a:srgbClr val="002060"/>
                </a:solidFill>
              </a:rPr>
              <a:t>RODN</a:t>
            </a:r>
            <a:r>
              <a:rPr lang="cs-CZ" dirty="0" smtClean="0">
                <a:solidFill>
                  <a:srgbClr val="002060"/>
                </a:solidFill>
              </a:rPr>
              <a:t>Í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AKTIVITY</a:t>
            </a:r>
            <a:endParaRPr lang="x-none" dirty="0"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2" t="17242" r="7669" b="20258"/>
          <a:stretch/>
        </p:blipFill>
        <p:spPr bwMode="auto">
          <a:xfrm>
            <a:off x="646386" y="2318098"/>
            <a:ext cx="8024648" cy="4193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57201" y="1333344"/>
            <a:ext cx="8970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MULTI-SOURCE AND MULTI-SCALE EARTH OBSERVATION AND NOVEL MACHINE LEARNING METHODS FOR MINERAL EXPLORATION AND MINE SITE MONITORING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3064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417B36-D486-4133-834C-3D23A082F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TUROW: </a:t>
            </a:r>
            <a:r>
              <a:rPr lang="cs-CZ" dirty="0" smtClean="0">
                <a:solidFill>
                  <a:srgbClr val="002060"/>
                </a:solidFill>
              </a:rPr>
              <a:t>SUBSIDENCE, DETEKCE VERTIKÁLNÍCH POHYBŮ</a:t>
            </a:r>
            <a:endParaRPr lang="x-none" dirty="0">
              <a:solidFill>
                <a:srgbClr val="002060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884350" y="2392569"/>
            <a:ext cx="80149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blíže lokalizovat oblasti, kde dochází k </a:t>
            </a:r>
            <a:r>
              <a:rPr lang="cs-CZ" sz="2400" b="1" dirty="0"/>
              <a:t>vertikálnímu pohybu a deformaci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/>
              <a:t>metoda</a:t>
            </a:r>
            <a:r>
              <a:rPr lang="cs-CZ" sz="2400" dirty="0"/>
              <a:t> diferenční radarové interferometrie </a:t>
            </a:r>
            <a:r>
              <a:rPr lang="cs-CZ" sz="2400" b="1" dirty="0"/>
              <a:t>(</a:t>
            </a:r>
            <a:r>
              <a:rPr lang="cs-CZ" sz="2400" b="1" dirty="0" err="1"/>
              <a:t>DInSAR</a:t>
            </a:r>
            <a:r>
              <a:rPr lang="cs-CZ" sz="2400" b="1" dirty="0"/>
              <a:t>) - PSI </a:t>
            </a:r>
            <a:r>
              <a:rPr lang="cs-CZ" sz="2400" dirty="0"/>
              <a:t>(</a:t>
            </a:r>
            <a:r>
              <a:rPr lang="cs-CZ" sz="2400" dirty="0" err="1"/>
              <a:t>Persistent</a:t>
            </a:r>
            <a:r>
              <a:rPr lang="cs-CZ" sz="2400" dirty="0"/>
              <a:t> </a:t>
            </a:r>
            <a:r>
              <a:rPr lang="cs-CZ" sz="2400" dirty="0" err="1"/>
              <a:t>Scatterers</a:t>
            </a:r>
            <a:r>
              <a:rPr lang="cs-CZ" sz="2400" dirty="0"/>
              <a:t> Interferometry)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/>
              <a:t>Data</a:t>
            </a:r>
            <a:r>
              <a:rPr lang="cs-CZ" sz="2400" dirty="0"/>
              <a:t>: </a:t>
            </a:r>
            <a:r>
              <a:rPr lang="pt-BR" sz="2400" dirty="0"/>
              <a:t>volně dostupná radarová družicová data</a:t>
            </a:r>
            <a:r>
              <a:rPr lang="cs-CZ" sz="2400" dirty="0"/>
              <a:t> (pásmo C)</a:t>
            </a:r>
            <a:r>
              <a:rPr lang="pt-BR" sz="2400" dirty="0"/>
              <a:t> </a:t>
            </a:r>
            <a:r>
              <a:rPr lang="pt-BR" sz="2400" b="1" dirty="0"/>
              <a:t>ERS-1/-2</a:t>
            </a:r>
            <a:r>
              <a:rPr lang="cs-CZ" sz="2400" b="1" dirty="0"/>
              <a:t> </a:t>
            </a:r>
            <a:r>
              <a:rPr lang="cs-CZ" sz="2400" dirty="0"/>
              <a:t>(1992-2010) a </a:t>
            </a:r>
            <a:r>
              <a:rPr lang="pt-BR" sz="2400" b="1" dirty="0"/>
              <a:t>Sentinel-1</a:t>
            </a:r>
            <a:r>
              <a:rPr lang="pt-BR" sz="2400" dirty="0"/>
              <a:t> </a:t>
            </a:r>
            <a:r>
              <a:rPr lang="cs-CZ" sz="2400" dirty="0"/>
              <a:t>(od roku 2014, 2016: S-1b</a:t>
            </a:r>
            <a:r>
              <a:rPr lang="cs-CZ" sz="240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Financování: MŽP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334320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8E5172-302C-4C71-A7A4-2D259805D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636" y="16778"/>
            <a:ext cx="8596668" cy="1320800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RADAROV</a:t>
            </a:r>
            <a:r>
              <a:rPr lang="cs-CZ" dirty="0" smtClean="0">
                <a:solidFill>
                  <a:srgbClr val="002060"/>
                </a:solidFill>
              </a:rPr>
              <a:t>Á </a:t>
            </a:r>
            <a:r>
              <a:rPr lang="en-US" dirty="0" smtClean="0">
                <a:solidFill>
                  <a:srgbClr val="002060"/>
                </a:solidFill>
              </a:rPr>
              <a:t>DATA</a:t>
            </a:r>
            <a:endParaRPr lang="x-none" dirty="0">
              <a:solidFill>
                <a:srgbClr val="00206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04F8A6E4-D7BE-44A0-8899-CFC15168E4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27" b="81823"/>
          <a:stretch/>
        </p:blipFill>
        <p:spPr>
          <a:xfrm>
            <a:off x="323528" y="1020606"/>
            <a:ext cx="4411261" cy="1246566"/>
          </a:xfrm>
          <a:prstGeom prst="rect">
            <a:avLst/>
          </a:prstGeom>
        </p:spPr>
      </p:pic>
      <p:pic>
        <p:nvPicPr>
          <p:cNvPr id="5" name="image3.png">
            <a:extLst>
              <a:ext uri="{FF2B5EF4-FFF2-40B4-BE49-F238E27FC236}">
                <a16:creationId xmlns:a16="http://schemas.microsoft.com/office/drawing/2014/main" xmlns="" id="{31ADBCA4-5F01-4A65-8F63-5896F773B6CE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5549568" y="938563"/>
            <a:ext cx="285242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6.png">
            <a:extLst>
              <a:ext uri="{FF2B5EF4-FFF2-40B4-BE49-F238E27FC236}">
                <a16:creationId xmlns:a16="http://schemas.microsoft.com/office/drawing/2014/main" xmlns="" id="{55D3C67A-EDEC-40AE-833D-BC2AB9A085A6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5572207" y="3284984"/>
            <a:ext cx="2766695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1E1CE136-9809-4371-BD2D-1CE010399B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" t="31117" r="2883" b="1275"/>
          <a:stretch/>
        </p:blipFill>
        <p:spPr>
          <a:xfrm>
            <a:off x="190636" y="2297460"/>
            <a:ext cx="5142992" cy="437405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xmlns="" id="{DF4371B1-B8B0-4D8A-AF7C-2DCFACC17B25}"/>
              </a:ext>
            </a:extLst>
          </p:cNvPr>
          <p:cNvSpPr txBox="1"/>
          <p:nvPr/>
        </p:nvSpPr>
        <p:spPr>
          <a:xfrm>
            <a:off x="5220072" y="5733256"/>
            <a:ext cx="374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dirty="0"/>
              <a:t>bylo zpracováno 203 scén družice ERS a 489 scén družice Sentinel-1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0996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4368E3-A272-46CA-95A6-3C87F2AFB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V</a:t>
            </a:r>
            <a:r>
              <a:rPr lang="cs-CZ" dirty="0">
                <a:solidFill>
                  <a:srgbClr val="002060"/>
                </a:solidFill>
              </a:rPr>
              <a:t>Ý</a:t>
            </a:r>
            <a:r>
              <a:rPr lang="en-US" dirty="0" smtClean="0">
                <a:solidFill>
                  <a:srgbClr val="002060"/>
                </a:solidFill>
              </a:rPr>
              <a:t>SLEDKY</a:t>
            </a:r>
            <a:endParaRPr lang="x-none" dirty="0">
              <a:solidFill>
                <a:srgbClr val="002060"/>
              </a:solidFill>
            </a:endParaRPr>
          </a:p>
        </p:txBody>
      </p:sp>
      <p:pic>
        <p:nvPicPr>
          <p:cNvPr id="4" name="image17.jpg">
            <a:extLst>
              <a:ext uri="{FF2B5EF4-FFF2-40B4-BE49-F238E27FC236}">
                <a16:creationId xmlns:a16="http://schemas.microsoft.com/office/drawing/2014/main" xmlns="" id="{4CF82AD7-BD20-48B8-9041-4CCC8F23DE83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551384" y="2014885"/>
            <a:ext cx="5544616" cy="4151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23.jpg">
            <a:extLst>
              <a:ext uri="{FF2B5EF4-FFF2-40B4-BE49-F238E27FC236}">
                <a16:creationId xmlns:a16="http://schemas.microsoft.com/office/drawing/2014/main" xmlns="" id="{9F0C3ADA-7FFF-493A-AEDA-B9FEC6544EF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2672" y="2301323"/>
            <a:ext cx="6048672" cy="4043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22.jpg">
            <a:extLst>
              <a:ext uri="{FF2B5EF4-FFF2-40B4-BE49-F238E27FC236}">
                <a16:creationId xmlns:a16="http://schemas.microsoft.com/office/drawing/2014/main" xmlns="" id="{067F7FA1-3A20-4AE6-868C-75FD7A51BDF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44523" y="2517347"/>
            <a:ext cx="5966307" cy="4031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848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4.jpg">
            <a:extLst>
              <a:ext uri="{FF2B5EF4-FFF2-40B4-BE49-F238E27FC236}">
                <a16:creationId xmlns:a16="http://schemas.microsoft.com/office/drawing/2014/main" xmlns="" id="{2130055A-8135-4C97-A915-8A8A3C17816C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07504" y="72230"/>
            <a:ext cx="4104456" cy="6785769"/>
          </a:xfrm>
          <a:prstGeom prst="rect">
            <a:avLst/>
          </a:prstGeom>
          <a:ln/>
        </p:spPr>
      </p:pic>
      <p:pic>
        <p:nvPicPr>
          <p:cNvPr id="5" name="image9.jpg">
            <a:extLst>
              <a:ext uri="{FF2B5EF4-FFF2-40B4-BE49-F238E27FC236}">
                <a16:creationId xmlns:a16="http://schemas.microsoft.com/office/drawing/2014/main" xmlns="" id="{63453497-1C79-4ED4-8692-1B91AF1D9BAF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355976" y="72229"/>
            <a:ext cx="4176464" cy="6785770"/>
          </a:xfrm>
          <a:prstGeom prst="rect">
            <a:avLst/>
          </a:prstGeom>
          <a:ln/>
        </p:spPr>
      </p:pic>
      <p:pic>
        <p:nvPicPr>
          <p:cNvPr id="6" name="image10.jpg">
            <a:extLst>
              <a:ext uri="{FF2B5EF4-FFF2-40B4-BE49-F238E27FC236}">
                <a16:creationId xmlns:a16="http://schemas.microsoft.com/office/drawing/2014/main" xmlns="" id="{FDCBAC58-A29A-4B33-BB11-084ACEF6322A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490538" y="1916832"/>
            <a:ext cx="5730875" cy="403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471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3F518B-53EB-4200-8E4B-70D00F395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265652"/>
            <a:ext cx="8596668" cy="1320800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DOPORU</a:t>
            </a:r>
            <a:r>
              <a:rPr lang="cs-CZ" dirty="0" smtClean="0">
                <a:solidFill>
                  <a:srgbClr val="002060"/>
                </a:solidFill>
              </a:rPr>
              <a:t>Č</a:t>
            </a:r>
            <a:r>
              <a:rPr lang="en-US" dirty="0" smtClean="0">
                <a:solidFill>
                  <a:srgbClr val="002060"/>
                </a:solidFill>
              </a:rPr>
              <a:t>EN</a:t>
            </a:r>
            <a:r>
              <a:rPr lang="cs-CZ" dirty="0" smtClean="0">
                <a:solidFill>
                  <a:srgbClr val="002060"/>
                </a:solidFill>
              </a:rPr>
              <a:t>Í</a:t>
            </a:r>
            <a:endParaRPr lang="x-none" dirty="0">
              <a:solidFill>
                <a:srgbClr val="002060"/>
              </a:solidFill>
            </a:endParaRP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xmlns="" id="{65BBC672-94D5-402A-9499-B87F6A2D8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268760"/>
            <a:ext cx="7992888" cy="4525963"/>
          </a:xfrm>
        </p:spPr>
        <p:txBody>
          <a:bodyPr>
            <a:noAutofit/>
          </a:bodyPr>
          <a:lstStyle/>
          <a:p>
            <a:r>
              <a:rPr lang="cs-CZ" sz="1600" dirty="0"/>
              <a:t>Výsledky analýzy stability povrchu ve sledovaném území byly napříč jednotlivými časovými řadami </a:t>
            </a:r>
            <a:r>
              <a:rPr lang="cs-CZ" sz="1600" b="1" dirty="0"/>
              <a:t>prostorově i hodnotově ve shodě</a:t>
            </a:r>
            <a:r>
              <a:rPr lang="cs-CZ" sz="1600" dirty="0"/>
              <a:t>. Výsledky potvrzují </a:t>
            </a:r>
            <a:r>
              <a:rPr lang="cs-CZ" sz="1600" b="1" dirty="0"/>
              <a:t>poklesovou zónu severně od Hrádku nad Nisou, podél státní hranice a zahrnující také obec Oldřichov na Hranicích.</a:t>
            </a:r>
            <a:r>
              <a:rPr lang="cs-CZ" sz="1600" dirty="0"/>
              <a:t> Tato zóna kopíruje průběh sedimentární pánve.</a:t>
            </a:r>
          </a:p>
          <a:p>
            <a:r>
              <a:rPr lang="cs-CZ" sz="1600" dirty="0"/>
              <a:t>Z průběhu grafů lze vypozorovat pravidelný sezónní gradient, který se projevuje </a:t>
            </a:r>
            <a:r>
              <a:rPr lang="cs-CZ" sz="1600" b="1" dirty="0"/>
              <a:t>výraznějším poklesem v první polovině roku</a:t>
            </a:r>
            <a:r>
              <a:rPr lang="cs-CZ" sz="1600" dirty="0"/>
              <a:t>, následovaným stabilním obdobím ve druhé polovině roku.</a:t>
            </a:r>
          </a:p>
          <a:p>
            <a:r>
              <a:rPr lang="cs-CZ" sz="1600" dirty="0"/>
              <a:t>Vertikální pohyby zjištěné ve studovaném regionu </a:t>
            </a:r>
            <a:r>
              <a:rPr lang="cs-CZ" sz="1600" b="1" dirty="0"/>
              <a:t>nejsou pro oblast Českého masivu charakteristické</a:t>
            </a:r>
            <a:r>
              <a:rPr lang="cs-CZ" sz="1600" dirty="0"/>
              <a:t>. Nelze proto tyto pohyby považovat jako důsledek  odezvy na dozvuky alpsko-karpatské orogeneze nebo </a:t>
            </a:r>
            <a:r>
              <a:rPr lang="cs-CZ" sz="1600" dirty="0" err="1"/>
              <a:t>glaci-isostatické</a:t>
            </a:r>
            <a:r>
              <a:rPr lang="cs-CZ" sz="1600" dirty="0"/>
              <a:t> jevy. </a:t>
            </a:r>
          </a:p>
          <a:p>
            <a:r>
              <a:rPr lang="cs-CZ" sz="1600" dirty="0"/>
              <a:t>Zvolená </a:t>
            </a:r>
            <a:r>
              <a:rPr lang="cs-CZ" sz="1600" b="1" dirty="0"/>
              <a:t>metodika je optimální distanční metodou, která spolehlivě hodnotí vertikální stabilitu</a:t>
            </a:r>
            <a:r>
              <a:rPr lang="cs-CZ" sz="1600" dirty="0"/>
              <a:t> a to i v rámci prostorově rozsáhlých území a navzdory hranicím státu</a:t>
            </a:r>
          </a:p>
          <a:p>
            <a:r>
              <a:rPr lang="cs-CZ" sz="1600" dirty="0"/>
              <a:t>Vzhledem k </a:t>
            </a:r>
            <a:r>
              <a:rPr lang="cs-CZ" sz="1600" b="1" dirty="0"/>
              <a:t>dostupnosti satelitních dat z evropského programu </a:t>
            </a:r>
            <a:r>
              <a:rPr lang="cs-CZ" sz="1600" b="1" dirty="0" err="1"/>
              <a:t>Copernicus</a:t>
            </a:r>
            <a:r>
              <a:rPr lang="cs-CZ" sz="1600" dirty="0"/>
              <a:t>, která jsou poskytována zdarma, je tato metoda také cenově dostupnou variantou pro </a:t>
            </a:r>
            <a:r>
              <a:rPr lang="cs-CZ" sz="1600" b="1" dirty="0"/>
              <a:t>systematický dlouhodobý monitoring</a:t>
            </a:r>
            <a:r>
              <a:rPr lang="cs-CZ" sz="1600" dirty="0"/>
              <a:t>. Doporučujeme y v systematickém monitoringu s využitím metody radarové interferometrie (PSI) i </a:t>
            </a:r>
            <a:r>
              <a:rPr lang="cs-CZ" sz="1600" b="1" dirty="0"/>
              <a:t>nadále pokračovat</a:t>
            </a:r>
            <a:r>
              <a:rPr lang="cs-CZ" sz="1600" dirty="0"/>
              <a:t>, monitoring je možné dále </a:t>
            </a:r>
            <a:r>
              <a:rPr lang="cs-CZ" sz="1600" b="1" dirty="0"/>
              <a:t>rozšířit</a:t>
            </a:r>
            <a:r>
              <a:rPr lang="cs-CZ" sz="1600" dirty="0"/>
              <a:t> např. i </a:t>
            </a:r>
            <a:r>
              <a:rPr lang="cs-CZ" sz="1600" b="1" dirty="0"/>
              <a:t>na oblast Ostravska</a:t>
            </a:r>
            <a:r>
              <a:rPr lang="cs-CZ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747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8C15A4-9CBC-4E0B-9482-364FC93DA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RADAROV</a:t>
            </a:r>
            <a:r>
              <a:rPr lang="cs-CZ" dirty="0" smtClean="0">
                <a:solidFill>
                  <a:srgbClr val="002060"/>
                </a:solidFill>
              </a:rPr>
              <a:t>Á</a:t>
            </a:r>
            <a:r>
              <a:rPr lang="en-US" dirty="0" smtClean="0">
                <a:solidFill>
                  <a:srgbClr val="002060"/>
                </a:solidFill>
              </a:rPr>
              <a:t> INTERFEROMETRIE</a:t>
            </a:r>
            <a:r>
              <a:rPr lang="cs-CZ" dirty="0" smtClean="0">
                <a:solidFill>
                  <a:srgbClr val="002060"/>
                </a:solidFill>
              </a:rPr>
              <a:t>: EGMS</a:t>
            </a:r>
            <a:endParaRPr lang="x-none" dirty="0">
              <a:solidFill>
                <a:srgbClr val="002060"/>
              </a:solidFill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1" b="12069"/>
          <a:stretch/>
        </p:blipFill>
        <p:spPr bwMode="auto">
          <a:xfrm>
            <a:off x="0" y="1553743"/>
            <a:ext cx="9632731" cy="429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6" t="21013" r="40145" b="19504"/>
          <a:stretch/>
        </p:blipFill>
        <p:spPr bwMode="auto">
          <a:xfrm>
            <a:off x="993228" y="4335517"/>
            <a:ext cx="3436883" cy="2175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30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8C15A4-9CBC-4E0B-9482-364FC93DA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RADAROV</a:t>
            </a:r>
            <a:r>
              <a:rPr lang="cs-CZ" dirty="0" smtClean="0">
                <a:solidFill>
                  <a:srgbClr val="002060"/>
                </a:solidFill>
              </a:rPr>
              <a:t>Á</a:t>
            </a:r>
            <a:r>
              <a:rPr lang="en-US" dirty="0" smtClean="0">
                <a:solidFill>
                  <a:srgbClr val="002060"/>
                </a:solidFill>
              </a:rPr>
              <a:t> INTERFEROMETRIE</a:t>
            </a:r>
            <a:r>
              <a:rPr lang="cs-CZ" dirty="0" smtClean="0">
                <a:solidFill>
                  <a:srgbClr val="002060"/>
                </a:solidFill>
              </a:rPr>
              <a:t>: reference</a:t>
            </a:r>
            <a:endParaRPr lang="x-none" dirty="0">
              <a:solidFill>
                <a:srgbClr val="002060"/>
              </a:solidFill>
            </a:endParaRPr>
          </a:p>
        </p:txBody>
      </p:sp>
      <p:grpSp>
        <p:nvGrpSpPr>
          <p:cNvPr id="5" name="Skupina 4"/>
          <p:cNvGrpSpPr/>
          <p:nvPr/>
        </p:nvGrpSpPr>
        <p:grpSpPr>
          <a:xfrm>
            <a:off x="630621" y="1729968"/>
            <a:ext cx="5281449" cy="3866110"/>
            <a:chOff x="662151" y="1454029"/>
            <a:chExt cx="5281449" cy="3866110"/>
          </a:xfrm>
        </p:grpSpPr>
        <p:pic>
          <p:nvPicPr>
            <p:cNvPr id="6146" name="Picture 2" descr="Graphical Abstract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151" y="1454029"/>
              <a:ext cx="5281449" cy="2111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ovéPole 3"/>
            <p:cNvSpPr txBox="1"/>
            <p:nvPr/>
          </p:nvSpPr>
          <p:spPr>
            <a:xfrm>
              <a:off x="662152" y="3565813"/>
              <a:ext cx="5281448" cy="175432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cs-CZ" dirty="0"/>
                <a:t>Fárová, K., </a:t>
              </a:r>
              <a:r>
                <a:rPr lang="cs-CZ" dirty="0" err="1"/>
                <a:t>Jelének</a:t>
              </a:r>
              <a:r>
                <a:rPr lang="cs-CZ" dirty="0"/>
                <a:t>, J., </a:t>
              </a:r>
              <a:r>
                <a:rPr lang="cs-CZ" dirty="0" err="1"/>
                <a:t>Kopačková-Strnadová</a:t>
              </a:r>
              <a:r>
                <a:rPr lang="cs-CZ" dirty="0"/>
                <a:t>, V., &amp; </a:t>
              </a:r>
              <a:r>
                <a:rPr lang="cs-CZ" dirty="0" err="1"/>
                <a:t>Kycl</a:t>
              </a:r>
              <a:r>
                <a:rPr lang="cs-CZ" dirty="0"/>
                <a:t>, P. (2019). </a:t>
              </a:r>
              <a:r>
                <a:rPr lang="cs-CZ" dirty="0" err="1"/>
                <a:t>Comparing</a:t>
              </a:r>
              <a:r>
                <a:rPr lang="cs-CZ" dirty="0"/>
                <a:t> </a:t>
              </a:r>
              <a:r>
                <a:rPr lang="cs-CZ" dirty="0" err="1"/>
                <a:t>DInSAR</a:t>
              </a:r>
              <a:r>
                <a:rPr lang="cs-CZ" dirty="0"/>
                <a:t> and PSI </a:t>
              </a:r>
              <a:r>
                <a:rPr lang="cs-CZ" dirty="0" err="1"/>
                <a:t>techniques</a:t>
              </a:r>
              <a:r>
                <a:rPr lang="cs-CZ" dirty="0"/>
                <a:t> </a:t>
              </a:r>
              <a:r>
                <a:rPr lang="cs-CZ" dirty="0" err="1"/>
                <a:t>employed</a:t>
              </a:r>
              <a:r>
                <a:rPr lang="cs-CZ" dirty="0"/>
                <a:t> to Sentinel-1 data to monitor </a:t>
              </a:r>
              <a:r>
                <a:rPr lang="cs-CZ" dirty="0" err="1"/>
                <a:t>highway</a:t>
              </a:r>
              <a:r>
                <a:rPr lang="cs-CZ" dirty="0"/>
                <a:t> stability: a case study </a:t>
              </a:r>
              <a:r>
                <a:rPr lang="cs-CZ" dirty="0" err="1"/>
                <a:t>of</a:t>
              </a:r>
              <a:r>
                <a:rPr lang="cs-CZ" dirty="0"/>
                <a:t> a </a:t>
              </a:r>
              <a:r>
                <a:rPr lang="cs-CZ" dirty="0" err="1"/>
                <a:t>massive</a:t>
              </a:r>
              <a:r>
                <a:rPr lang="cs-CZ" dirty="0"/>
                <a:t> Dobkovičky </a:t>
              </a:r>
              <a:r>
                <a:rPr lang="cs-CZ" dirty="0" err="1"/>
                <a:t>landslide</a:t>
              </a:r>
              <a:r>
                <a:rPr lang="cs-CZ" dirty="0"/>
                <a:t>, Czech Republic. </a:t>
              </a:r>
              <a:r>
                <a:rPr lang="cs-CZ" i="1" dirty="0" err="1"/>
                <a:t>Remote</a:t>
              </a:r>
              <a:r>
                <a:rPr lang="cs-CZ" i="1" dirty="0"/>
                <a:t> </a:t>
              </a:r>
              <a:r>
                <a:rPr lang="cs-CZ" i="1" dirty="0" err="1"/>
                <a:t>Sensing</a:t>
              </a:r>
              <a:r>
                <a:rPr lang="cs-CZ" dirty="0"/>
                <a:t>, </a:t>
              </a:r>
              <a:r>
                <a:rPr lang="cs-CZ" i="1" dirty="0"/>
                <a:t>11</a:t>
              </a:r>
              <a:r>
                <a:rPr lang="cs-CZ" dirty="0"/>
                <a:t>(22), 2670.</a:t>
              </a:r>
              <a:endParaRPr lang="cs-CZ" dirty="0"/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6345661" y="1534488"/>
            <a:ext cx="5145879" cy="4257070"/>
            <a:chOff x="6274676" y="1340068"/>
            <a:chExt cx="5145879" cy="4257070"/>
          </a:xfrm>
        </p:grpSpPr>
        <p:pic>
          <p:nvPicPr>
            <p:cNvPr id="6148" name="Picture 4" descr="https://ars.els-cdn.com/content/image/1-s2.0-S0034425721003540-ga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4676" y="1340068"/>
              <a:ext cx="5145879" cy="2225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bdélník 6"/>
            <p:cNvSpPr/>
            <p:nvPr/>
          </p:nvSpPr>
          <p:spPr>
            <a:xfrm>
              <a:off x="6274676" y="3565813"/>
              <a:ext cx="5145879" cy="203132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cs-CZ" dirty="0" err="1"/>
                <a:t>Jelének</a:t>
              </a:r>
              <a:r>
                <a:rPr lang="cs-CZ" dirty="0"/>
                <a:t>, J., &amp; </a:t>
              </a:r>
              <a:r>
                <a:rPr lang="cs-CZ" dirty="0" err="1"/>
                <a:t>Kopačková-Strnadová</a:t>
              </a:r>
              <a:r>
                <a:rPr lang="cs-CZ" dirty="0"/>
                <a:t>, V. (2021). </a:t>
              </a:r>
              <a:r>
                <a:rPr lang="cs-CZ" dirty="0" err="1"/>
                <a:t>Synergic</a:t>
              </a:r>
              <a:r>
                <a:rPr lang="cs-CZ" dirty="0"/>
                <a:t> use </a:t>
              </a:r>
              <a:r>
                <a:rPr lang="cs-CZ" dirty="0" err="1"/>
                <a:t>of</a:t>
              </a:r>
              <a:r>
                <a:rPr lang="cs-CZ" dirty="0"/>
                <a:t> Sentinel-1 and Sentinel-2 data </a:t>
              </a:r>
              <a:r>
                <a:rPr lang="cs-CZ" dirty="0" err="1"/>
                <a:t>for</a:t>
              </a:r>
              <a:r>
                <a:rPr lang="cs-CZ" dirty="0"/>
                <a:t> </a:t>
              </a:r>
              <a:r>
                <a:rPr lang="cs-CZ" dirty="0" err="1"/>
                <a:t>automatic</a:t>
              </a:r>
              <a:r>
                <a:rPr lang="cs-CZ" dirty="0"/>
                <a:t> </a:t>
              </a:r>
              <a:r>
                <a:rPr lang="cs-CZ" dirty="0" err="1"/>
                <a:t>detection</a:t>
              </a:r>
              <a:r>
                <a:rPr lang="cs-CZ" dirty="0"/>
                <a:t> </a:t>
              </a:r>
              <a:r>
                <a:rPr lang="cs-CZ" dirty="0" err="1"/>
                <a:t>of</a:t>
              </a:r>
              <a:r>
                <a:rPr lang="cs-CZ" dirty="0"/>
                <a:t> </a:t>
              </a:r>
              <a:r>
                <a:rPr lang="cs-CZ" dirty="0" err="1"/>
                <a:t>earthquake-triggered</a:t>
              </a:r>
              <a:r>
                <a:rPr lang="cs-CZ" dirty="0"/>
                <a:t> </a:t>
              </a:r>
              <a:r>
                <a:rPr lang="cs-CZ" dirty="0" err="1"/>
                <a:t>landscape</a:t>
              </a:r>
              <a:r>
                <a:rPr lang="cs-CZ" dirty="0"/>
                <a:t> </a:t>
              </a:r>
              <a:r>
                <a:rPr lang="cs-CZ" dirty="0" err="1"/>
                <a:t>changes</a:t>
              </a:r>
              <a:r>
                <a:rPr lang="cs-CZ" dirty="0"/>
                <a:t>: A case study </a:t>
              </a:r>
              <a:r>
                <a:rPr lang="cs-CZ" dirty="0" err="1"/>
                <a:t>of</a:t>
              </a:r>
              <a:r>
                <a:rPr lang="cs-CZ" dirty="0"/>
                <a:t> </a:t>
              </a:r>
              <a:r>
                <a:rPr lang="cs-CZ" dirty="0" err="1"/>
                <a:t>the</a:t>
              </a:r>
              <a:r>
                <a:rPr lang="cs-CZ" dirty="0"/>
                <a:t> 2016 </a:t>
              </a:r>
              <a:r>
                <a:rPr lang="cs-CZ" dirty="0" err="1"/>
                <a:t>Kaikoura</a:t>
              </a:r>
              <a:r>
                <a:rPr lang="cs-CZ" dirty="0"/>
                <a:t> </a:t>
              </a:r>
              <a:r>
                <a:rPr lang="cs-CZ" dirty="0" err="1"/>
                <a:t>earthquake</a:t>
              </a:r>
              <a:r>
                <a:rPr lang="cs-CZ" dirty="0"/>
                <a:t> (</a:t>
              </a:r>
              <a:r>
                <a:rPr lang="cs-CZ" dirty="0" err="1"/>
                <a:t>Mw</a:t>
              </a:r>
              <a:r>
                <a:rPr lang="cs-CZ" dirty="0"/>
                <a:t> 7.8), New </a:t>
              </a:r>
              <a:r>
                <a:rPr lang="cs-CZ" dirty="0" err="1"/>
                <a:t>Zealand</a:t>
              </a:r>
              <a:r>
                <a:rPr lang="cs-CZ" dirty="0"/>
                <a:t>. </a:t>
              </a:r>
              <a:r>
                <a:rPr lang="cs-CZ" i="1" dirty="0" err="1"/>
                <a:t>Remote</a:t>
              </a:r>
              <a:r>
                <a:rPr lang="cs-CZ" i="1" dirty="0"/>
                <a:t> </a:t>
              </a:r>
              <a:r>
                <a:rPr lang="cs-CZ" i="1" dirty="0" err="1"/>
                <a:t>Sensing</a:t>
              </a:r>
              <a:r>
                <a:rPr lang="cs-CZ" i="1" dirty="0"/>
                <a:t> </a:t>
              </a:r>
              <a:r>
                <a:rPr lang="cs-CZ" i="1" dirty="0" err="1"/>
                <a:t>of</a:t>
              </a:r>
              <a:r>
                <a:rPr lang="cs-CZ" i="1" dirty="0"/>
                <a:t> </a:t>
              </a:r>
              <a:r>
                <a:rPr lang="cs-CZ" i="1" dirty="0" err="1"/>
                <a:t>Environment</a:t>
              </a:r>
              <a:r>
                <a:rPr lang="cs-CZ" dirty="0"/>
                <a:t>, </a:t>
              </a:r>
              <a:r>
                <a:rPr lang="cs-CZ" i="1" dirty="0"/>
                <a:t>265</a:t>
              </a:r>
              <a:r>
                <a:rPr lang="cs-CZ" dirty="0"/>
                <a:t>, 112634.</a:t>
              </a:r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374164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7D56239C2EFF24087E1A23E36D833CF" ma:contentTypeVersion="16" ma:contentTypeDescription="Vytvoří nový dokument" ma:contentTypeScope="" ma:versionID="809351401befb9ee6c53e5c111e038d7">
  <xsd:schema xmlns:xsd="http://www.w3.org/2001/XMLSchema" xmlns:xs="http://www.w3.org/2001/XMLSchema" xmlns:p="http://schemas.microsoft.com/office/2006/metadata/properties" xmlns:ns2="2c996c54-0d75-4893-a9d9-2b431e5e8300" xmlns:ns3="ec897ce1-80b5-4bff-b653-fb467b30b302" targetNamespace="http://schemas.microsoft.com/office/2006/metadata/properties" ma:root="true" ma:fieldsID="b6a2fe190ebe967c8384bd2c24adf930" ns2:_="" ns3:_="">
    <xsd:import namespace="2c996c54-0d75-4893-a9d9-2b431e5e8300"/>
    <xsd:import namespace="ec897ce1-80b5-4bff-b653-fb467b30b3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996c54-0d75-4893-a9d9-2b431e5e83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Značky obrázků" ma:readOnly="false" ma:fieldId="{5cf76f15-5ced-4ddc-b409-7134ff3c332f}" ma:taxonomyMulti="true" ma:sspId="79582e44-e1bd-47ae-b8bb-f3d52760296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897ce1-80b5-4bff-b653-fb467b30b30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330fb8c-d8e7-4fc9-966c-cc928aa6f636}" ma:internalName="TaxCatchAll" ma:showField="CatchAllData" ma:web="ec897ce1-80b5-4bff-b653-fb467b30b3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5C2C77E-4728-4163-A985-4086814F6FC6}"/>
</file>

<file path=customXml/itemProps2.xml><?xml version="1.0" encoding="utf-8"?>
<ds:datastoreItem xmlns:ds="http://schemas.openxmlformats.org/officeDocument/2006/customXml" ds:itemID="{72647002-5AB2-417D-A8BE-9544EFC56EA7}"/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90</TotalTime>
  <Words>673</Words>
  <Application>Microsoft Office PowerPoint</Application>
  <PresentationFormat>Vlastní</PresentationFormat>
  <Paragraphs>85</Paragraphs>
  <Slides>23</Slides>
  <Notes>0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5" baseType="lpstr">
      <vt:lpstr>Facet</vt:lpstr>
      <vt:lpstr>Document</vt:lpstr>
      <vt:lpstr>Využití dat Copernicus pro geovědní aplikace</vt:lpstr>
      <vt:lpstr>OBSAH PREZENTACE</vt:lpstr>
      <vt:lpstr>TUROW: SUBSIDENCE, DETEKCE VERTIKÁLNÍCH POHYBŮ</vt:lpstr>
      <vt:lpstr>RADAROVÁ DATA</vt:lpstr>
      <vt:lpstr>VÝSLEDKY</vt:lpstr>
      <vt:lpstr>Prezentace aplikace PowerPoint</vt:lpstr>
      <vt:lpstr>DOPORUČENÍ</vt:lpstr>
      <vt:lpstr>RADAROVÁ INTERFEROMETRIE: EGMS</vt:lpstr>
      <vt:lpstr>RADAROVÁ INTERFEROMETRIE: reference</vt:lpstr>
      <vt:lpstr>VYUŽITÍ DAT SENTINEL-2: DETEKCE KYSELÝCH SUBSTRATŮ</vt:lpstr>
      <vt:lpstr>VYUŽITÍ DAT SENTINEL-2: DETEKCE KYSELÝCH SUBSTRATŮ</vt:lpstr>
      <vt:lpstr>TESTOVACÍ LOKALITA LÍTOV</vt:lpstr>
      <vt:lpstr>AMD: HYPERSPEKTRÁLNÍ DATA CASI</vt:lpstr>
      <vt:lpstr>SPEKTRÁLNÍ ROZLIŠENÍ: HS vs. S-2</vt:lpstr>
      <vt:lpstr>Prezentace aplikace PowerPoint</vt:lpstr>
      <vt:lpstr>AMD DETEKCE</vt:lpstr>
      <vt:lpstr>AMD DETEKCE</vt:lpstr>
      <vt:lpstr>Prezentace aplikace PowerPoint</vt:lpstr>
      <vt:lpstr>AMD: APLIKACE NA DALŠÍ UZEMÍ - MOSTECKO </vt:lpstr>
      <vt:lpstr>MEZINÁRODNÍ AKTIVITY</vt:lpstr>
      <vt:lpstr>MEZINÁRODNÍ AKTIVITY</vt:lpstr>
      <vt:lpstr>MEZINÁRODNÍ AKTIVITY</vt:lpstr>
      <vt:lpstr>MEZINÁRODNÍ AKTIVITY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STRNADOVA Veronika EXT</dc:creator>
  <cp:lastModifiedBy>veronika</cp:lastModifiedBy>
  <cp:revision>11</cp:revision>
  <dcterms:created xsi:type="dcterms:W3CDTF">2022-11-24T09:06:42Z</dcterms:created>
  <dcterms:modified xsi:type="dcterms:W3CDTF">2022-11-24T11:00:46Z</dcterms:modified>
</cp:coreProperties>
</file>