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31"/>
  </p:notesMasterIdLst>
  <p:sldIdLst>
    <p:sldId id="274" r:id="rId5"/>
    <p:sldId id="338" r:id="rId6"/>
    <p:sldId id="339" r:id="rId7"/>
    <p:sldId id="340" r:id="rId8"/>
    <p:sldId id="345" r:id="rId9"/>
    <p:sldId id="343" r:id="rId10"/>
    <p:sldId id="352" r:id="rId11"/>
    <p:sldId id="349" r:id="rId12"/>
    <p:sldId id="346" r:id="rId13"/>
    <p:sldId id="341" r:id="rId14"/>
    <p:sldId id="380" r:id="rId15"/>
    <p:sldId id="354" r:id="rId16"/>
    <p:sldId id="357" r:id="rId17"/>
    <p:sldId id="358" r:id="rId18"/>
    <p:sldId id="359" r:id="rId19"/>
    <p:sldId id="360" r:id="rId20"/>
    <p:sldId id="390" r:id="rId21"/>
    <p:sldId id="368" r:id="rId22"/>
    <p:sldId id="387" r:id="rId23"/>
    <p:sldId id="376" r:id="rId24"/>
    <p:sldId id="342" r:id="rId25"/>
    <p:sldId id="399" r:id="rId26"/>
    <p:sldId id="394" r:id="rId27"/>
    <p:sldId id="393" r:id="rId28"/>
    <p:sldId id="395" r:id="rId29"/>
    <p:sldId id="275" r:id="rId30"/>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4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738"/>
    <a:srgbClr val="F6BB03"/>
    <a:srgbClr val="FFFFFF"/>
    <a:srgbClr val="182F41"/>
    <a:srgbClr val="C97200"/>
    <a:srgbClr val="E1FDC7"/>
    <a:srgbClr val="008000"/>
    <a:srgbClr val="70AD47"/>
    <a:srgbClr val="AC982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Světlý styl 2 – zvýraznění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5" autoAdjust="0"/>
    <p:restoredTop sz="80663" autoAdjust="0"/>
  </p:normalViewPr>
  <p:slideViewPr>
    <p:cSldViewPr snapToGrid="0" showGuides="1">
      <p:cViewPr varScale="1">
        <p:scale>
          <a:sx n="44" d="100"/>
          <a:sy n="44" d="100"/>
        </p:scale>
        <p:origin x="1476" y="66"/>
      </p:cViewPr>
      <p:guideLst>
        <p:guide orient="horz" pos="4320"/>
        <p:guide pos="7681"/>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5677"/>
    </p:cViewPr>
  </p:sorterViewPr>
  <p:notesViewPr>
    <p:cSldViewPr snapToGrid="0">
      <p:cViewPr varScale="1">
        <p:scale>
          <a:sx n="84" d="100"/>
          <a:sy n="84" d="100"/>
        </p:scale>
        <p:origin x="199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KaterinaHatlova\Documents\_PRACE\_SZIF\LF\Prostorova_analyza\Prostorova_analyza_zpracovani.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KaterinaHatlova\Documents\_PRACE\_SZIF\LF\Prostorova_analyza\Prostorova_analyza_zpracovani.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KaterinaHatlova\Documents\_PRACE\_SZIF\LF\Prostorova_analyza\Prostorova_analyza_zpracovani.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KaterinaHatlova\Documents\_PRACE\_SZIF\LF\Prostorova_analyza\Prostorova_analyza_zpracovani.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KaterinaHatlova\Documents\_PRACE\_SZIF\LF\Prostorova_analyza\Prostorova_analyza_zpracovan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5400" b="1" i="0" u="none" strike="noStrike" kern="1200" spc="0" baseline="0">
                <a:solidFill>
                  <a:schemeClr val="tx1">
                    <a:lumMod val="65000"/>
                    <a:lumOff val="35000"/>
                  </a:schemeClr>
                </a:solidFill>
                <a:latin typeface="+mn-lt"/>
                <a:ea typeface="+mn-ea"/>
                <a:cs typeface="+mn-cs"/>
              </a:defRPr>
            </a:pPr>
            <a:r>
              <a:rPr lang="cs-CZ" sz="5400" b="1" dirty="0"/>
              <a:t>ZABAGED</a:t>
            </a:r>
          </a:p>
        </c:rich>
      </c:tx>
      <c:layout>
        <c:manualLayout>
          <c:xMode val="edge"/>
          <c:yMode val="edge"/>
          <c:x val="9.082874319486893E-3"/>
          <c:y val="2.7777767926111554E-2"/>
        </c:manualLayout>
      </c:layout>
      <c:overlay val="0"/>
      <c:spPr>
        <a:noFill/>
        <a:ln>
          <a:noFill/>
        </a:ln>
        <a:effectLst/>
      </c:spPr>
      <c:txPr>
        <a:bodyPr rot="0" spcFirstLastPara="1" vertOverflow="ellipsis" vert="horz" wrap="square" anchor="ctr" anchorCtr="1"/>
        <a:lstStyle/>
        <a:p>
          <a:pPr>
            <a:defRPr sz="5400"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15081714785651792"/>
          <c:y val="0.17171296296296296"/>
          <c:w val="0.8155226322855611"/>
          <c:h val="0.62271617089530473"/>
        </c:manualLayout>
      </c:layout>
      <c:barChart>
        <c:barDir val="col"/>
        <c:grouping val="clustered"/>
        <c:varyColors val="0"/>
        <c:ser>
          <c:idx val="0"/>
          <c:order val="0"/>
          <c:tx>
            <c:strRef>
              <c:f>'KT_pomoc (2)'!$O$3</c:f>
              <c:strCache>
                <c:ptCount val="1"/>
                <c:pt idx="0">
                  <c:v>bez shody</c:v>
                </c:pt>
              </c:strCache>
            </c:strRef>
          </c:tx>
          <c:spPr>
            <a:solidFill>
              <a:schemeClr val="accent2">
                <a:lumMod val="75000"/>
              </a:schemeClr>
            </a:solidFill>
            <a:ln>
              <a:noFill/>
            </a:ln>
            <a:effectLst/>
          </c:spPr>
          <c:invertIfNegative val="0"/>
          <c:cat>
            <c:strRef>
              <c:f>'KT_pomoc (2)'!$N$4:$N$7</c:f>
              <c:strCache>
                <c:ptCount val="4"/>
                <c:pt idx="0">
                  <c:v>travní</c:v>
                </c:pt>
                <c:pt idx="1">
                  <c:v>kamenné</c:v>
                </c:pt>
                <c:pt idx="2">
                  <c:v>vodní</c:v>
                </c:pt>
                <c:pt idx="3">
                  <c:v>dřevinné</c:v>
                </c:pt>
              </c:strCache>
            </c:strRef>
          </c:cat>
          <c:val>
            <c:numRef>
              <c:f>'KT_pomoc (2)'!$O$4:$O$7</c:f>
              <c:numCache>
                <c:formatCode>General</c:formatCode>
                <c:ptCount val="4"/>
                <c:pt idx="0">
                  <c:v>3</c:v>
                </c:pt>
                <c:pt idx="1">
                  <c:v>415</c:v>
                </c:pt>
                <c:pt idx="2">
                  <c:v>107</c:v>
                </c:pt>
                <c:pt idx="3">
                  <c:v>7189</c:v>
                </c:pt>
              </c:numCache>
            </c:numRef>
          </c:val>
          <c:extLst>
            <c:ext xmlns:c16="http://schemas.microsoft.com/office/drawing/2014/chart" uri="{C3380CC4-5D6E-409C-BE32-E72D297353CC}">
              <c16:uniqueId val="{00000000-F1E6-49A9-B177-E7EDE1974E43}"/>
            </c:ext>
          </c:extLst>
        </c:ser>
        <c:ser>
          <c:idx val="1"/>
          <c:order val="1"/>
          <c:tx>
            <c:strRef>
              <c:f>'KT_pomoc (2)'!$P$3</c:f>
              <c:strCache>
                <c:ptCount val="1"/>
                <c:pt idx="0">
                  <c:v>travní</c:v>
                </c:pt>
              </c:strCache>
            </c:strRef>
          </c:tx>
          <c:spPr>
            <a:solidFill>
              <a:srgbClr val="92D050"/>
            </a:solidFill>
            <a:ln>
              <a:noFill/>
            </a:ln>
            <a:effectLst/>
          </c:spPr>
          <c:invertIfNegative val="0"/>
          <c:cat>
            <c:strRef>
              <c:f>'KT_pomoc (2)'!$N$4:$N$7</c:f>
              <c:strCache>
                <c:ptCount val="4"/>
                <c:pt idx="0">
                  <c:v>travní</c:v>
                </c:pt>
                <c:pt idx="1">
                  <c:v>kamenné</c:v>
                </c:pt>
                <c:pt idx="2">
                  <c:v>vodní</c:v>
                </c:pt>
                <c:pt idx="3">
                  <c:v>dřevinné</c:v>
                </c:pt>
              </c:strCache>
            </c:strRef>
          </c:cat>
          <c:val>
            <c:numRef>
              <c:f>'KT_pomoc (2)'!$P$4:$P$7</c:f>
              <c:numCache>
                <c:formatCode>General</c:formatCode>
                <c:ptCount val="4"/>
              </c:numCache>
            </c:numRef>
          </c:val>
          <c:extLst>
            <c:ext xmlns:c16="http://schemas.microsoft.com/office/drawing/2014/chart" uri="{C3380CC4-5D6E-409C-BE32-E72D297353CC}">
              <c16:uniqueId val="{00000001-F1E6-49A9-B177-E7EDE1974E43}"/>
            </c:ext>
          </c:extLst>
        </c:ser>
        <c:ser>
          <c:idx val="2"/>
          <c:order val="2"/>
          <c:tx>
            <c:strRef>
              <c:f>'KT_pomoc (2)'!$Q$3</c:f>
              <c:strCache>
                <c:ptCount val="1"/>
                <c:pt idx="0">
                  <c:v>kamenné</c:v>
                </c:pt>
              </c:strCache>
            </c:strRef>
          </c:tx>
          <c:spPr>
            <a:solidFill>
              <a:schemeClr val="accent3"/>
            </a:solidFill>
            <a:ln>
              <a:noFill/>
            </a:ln>
            <a:effectLst/>
          </c:spPr>
          <c:invertIfNegative val="0"/>
          <c:cat>
            <c:strRef>
              <c:f>'KT_pomoc (2)'!$N$4:$N$7</c:f>
              <c:strCache>
                <c:ptCount val="4"/>
                <c:pt idx="0">
                  <c:v>travní</c:v>
                </c:pt>
                <c:pt idx="1">
                  <c:v>kamenné</c:v>
                </c:pt>
                <c:pt idx="2">
                  <c:v>vodní</c:v>
                </c:pt>
                <c:pt idx="3">
                  <c:v>dřevinné</c:v>
                </c:pt>
              </c:strCache>
            </c:strRef>
          </c:cat>
          <c:val>
            <c:numRef>
              <c:f>'KT_pomoc (2)'!$Q$4:$Q$7</c:f>
              <c:numCache>
                <c:formatCode>General</c:formatCode>
                <c:ptCount val="4"/>
                <c:pt idx="1">
                  <c:v>25</c:v>
                </c:pt>
                <c:pt idx="3">
                  <c:v>149</c:v>
                </c:pt>
              </c:numCache>
            </c:numRef>
          </c:val>
          <c:extLst>
            <c:ext xmlns:c16="http://schemas.microsoft.com/office/drawing/2014/chart" uri="{C3380CC4-5D6E-409C-BE32-E72D297353CC}">
              <c16:uniqueId val="{00000002-F1E6-49A9-B177-E7EDE1974E43}"/>
            </c:ext>
          </c:extLst>
        </c:ser>
        <c:ser>
          <c:idx val="3"/>
          <c:order val="3"/>
          <c:tx>
            <c:strRef>
              <c:f>'KT_pomoc (2)'!$R$3</c:f>
              <c:strCache>
                <c:ptCount val="1"/>
                <c:pt idx="0">
                  <c:v>vodní</c:v>
                </c:pt>
              </c:strCache>
            </c:strRef>
          </c:tx>
          <c:spPr>
            <a:solidFill>
              <a:schemeClr val="accent5">
                <a:lumMod val="75000"/>
              </a:schemeClr>
            </a:solidFill>
            <a:ln>
              <a:noFill/>
            </a:ln>
            <a:effectLst/>
          </c:spPr>
          <c:invertIfNegative val="0"/>
          <c:cat>
            <c:strRef>
              <c:f>'KT_pomoc (2)'!$N$4:$N$7</c:f>
              <c:strCache>
                <c:ptCount val="4"/>
                <c:pt idx="0">
                  <c:v>travní</c:v>
                </c:pt>
                <c:pt idx="1">
                  <c:v>kamenné</c:v>
                </c:pt>
                <c:pt idx="2">
                  <c:v>vodní</c:v>
                </c:pt>
                <c:pt idx="3">
                  <c:v>dřevinné</c:v>
                </c:pt>
              </c:strCache>
            </c:strRef>
          </c:cat>
          <c:val>
            <c:numRef>
              <c:f>'KT_pomoc (2)'!$R$4:$R$7</c:f>
              <c:numCache>
                <c:formatCode>General</c:formatCode>
                <c:ptCount val="4"/>
                <c:pt idx="0">
                  <c:v>1</c:v>
                </c:pt>
                <c:pt idx="1">
                  <c:v>5</c:v>
                </c:pt>
                <c:pt idx="2">
                  <c:v>143</c:v>
                </c:pt>
                <c:pt idx="3">
                  <c:v>651</c:v>
                </c:pt>
              </c:numCache>
            </c:numRef>
          </c:val>
          <c:extLst>
            <c:ext xmlns:c16="http://schemas.microsoft.com/office/drawing/2014/chart" uri="{C3380CC4-5D6E-409C-BE32-E72D297353CC}">
              <c16:uniqueId val="{00000003-F1E6-49A9-B177-E7EDE1974E43}"/>
            </c:ext>
          </c:extLst>
        </c:ser>
        <c:ser>
          <c:idx val="4"/>
          <c:order val="4"/>
          <c:tx>
            <c:strRef>
              <c:f>'KT_pomoc (2)'!$S$3</c:f>
              <c:strCache>
                <c:ptCount val="1"/>
                <c:pt idx="0">
                  <c:v>dřevinné</c:v>
                </c:pt>
              </c:strCache>
            </c:strRef>
          </c:tx>
          <c:spPr>
            <a:solidFill>
              <a:schemeClr val="accent6">
                <a:lumMod val="75000"/>
              </a:schemeClr>
            </a:solidFill>
            <a:ln>
              <a:noFill/>
            </a:ln>
            <a:effectLst/>
          </c:spPr>
          <c:invertIfNegative val="0"/>
          <c:cat>
            <c:strRef>
              <c:f>'KT_pomoc (2)'!$N$4:$N$7</c:f>
              <c:strCache>
                <c:ptCount val="4"/>
                <c:pt idx="0">
                  <c:v>travní</c:v>
                </c:pt>
                <c:pt idx="1">
                  <c:v>kamenné</c:v>
                </c:pt>
                <c:pt idx="2">
                  <c:v>vodní</c:v>
                </c:pt>
                <c:pt idx="3">
                  <c:v>dřevinné</c:v>
                </c:pt>
              </c:strCache>
            </c:strRef>
          </c:cat>
          <c:val>
            <c:numRef>
              <c:f>'KT_pomoc (2)'!$S$4:$S$7</c:f>
              <c:numCache>
                <c:formatCode>General</c:formatCode>
                <c:ptCount val="4"/>
                <c:pt idx="0">
                  <c:v>1</c:v>
                </c:pt>
                <c:pt idx="1">
                  <c:v>4</c:v>
                </c:pt>
                <c:pt idx="2">
                  <c:v>31</c:v>
                </c:pt>
                <c:pt idx="3">
                  <c:v>1733</c:v>
                </c:pt>
              </c:numCache>
            </c:numRef>
          </c:val>
          <c:extLst>
            <c:ext xmlns:c16="http://schemas.microsoft.com/office/drawing/2014/chart" uri="{C3380CC4-5D6E-409C-BE32-E72D297353CC}">
              <c16:uniqueId val="{00000004-F1E6-49A9-B177-E7EDE1974E43}"/>
            </c:ext>
          </c:extLst>
        </c:ser>
        <c:dLbls>
          <c:showLegendKey val="0"/>
          <c:showVal val="0"/>
          <c:showCatName val="0"/>
          <c:showSerName val="0"/>
          <c:showPercent val="0"/>
          <c:showBubbleSize val="0"/>
        </c:dLbls>
        <c:gapWidth val="150"/>
        <c:axId val="1276227295"/>
        <c:axId val="1276232287"/>
      </c:barChart>
      <c:catAx>
        <c:axId val="1276227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cs-CZ"/>
          </a:p>
        </c:txPr>
        <c:crossAx val="1276232287"/>
        <c:crosses val="autoZero"/>
        <c:auto val="1"/>
        <c:lblAlgn val="ctr"/>
        <c:lblOffset val="100"/>
        <c:noMultiLvlLbl val="0"/>
      </c:catAx>
      <c:valAx>
        <c:axId val="12762322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cs-CZ" sz="2400"/>
                  <a:t>četnost</a:t>
                </a:r>
              </a:p>
            </c:rich>
          </c:tx>
          <c:layout>
            <c:manualLayout>
              <c:xMode val="edge"/>
              <c:yMode val="edge"/>
              <c:x val="3.2301605633635974E-2"/>
              <c:y val="0.4462126327943288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cs-CZ"/>
          </a:p>
        </c:txPr>
        <c:crossAx val="1276227295"/>
        <c:crosses val="autoZero"/>
        <c:crossBetween val="between"/>
      </c:valAx>
      <c:spPr>
        <a:noFill/>
        <a:ln>
          <a:solidFill>
            <a:schemeClr val="bg1">
              <a:lumMod val="50000"/>
            </a:schemeClr>
          </a:solidFill>
        </a:ln>
        <a:effectLst/>
      </c:spPr>
    </c:plotArea>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r>
              <a:rPr lang="cs-CZ" sz="3600" b="1"/>
              <a:t>ZABAGED</a:t>
            </a:r>
          </a:p>
        </c:rich>
      </c:tx>
      <c:layout>
        <c:manualLayout>
          <c:xMode val="edge"/>
          <c:yMode val="edge"/>
          <c:x val="3.37707786526684E-2"/>
          <c:y val="2.7777777777777776E-2"/>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15081714785651792"/>
          <c:y val="0.17171296296296296"/>
          <c:w val="0.8155226322855611"/>
          <c:h val="0.62271617089530473"/>
        </c:manualLayout>
      </c:layout>
      <c:barChart>
        <c:barDir val="col"/>
        <c:grouping val="clustered"/>
        <c:varyColors val="0"/>
        <c:ser>
          <c:idx val="0"/>
          <c:order val="0"/>
          <c:tx>
            <c:strRef>
              <c:f>'KT_pomoc (2)'!$O$3</c:f>
              <c:strCache>
                <c:ptCount val="1"/>
                <c:pt idx="0">
                  <c:v>bez shody</c:v>
                </c:pt>
              </c:strCache>
            </c:strRef>
          </c:tx>
          <c:spPr>
            <a:solidFill>
              <a:schemeClr val="accent2">
                <a:lumMod val="75000"/>
              </a:schemeClr>
            </a:solidFill>
            <a:ln>
              <a:noFill/>
            </a:ln>
            <a:effectLst/>
          </c:spPr>
          <c:invertIfNegative val="0"/>
          <c:cat>
            <c:strRef>
              <c:f>'KT_pomoc (2)'!$N$4:$N$7</c:f>
              <c:strCache>
                <c:ptCount val="4"/>
                <c:pt idx="0">
                  <c:v>travní</c:v>
                </c:pt>
                <c:pt idx="1">
                  <c:v>kamenné</c:v>
                </c:pt>
                <c:pt idx="2">
                  <c:v>vodní</c:v>
                </c:pt>
                <c:pt idx="3">
                  <c:v>dřevinné</c:v>
                </c:pt>
              </c:strCache>
            </c:strRef>
          </c:cat>
          <c:val>
            <c:numRef>
              <c:f>'KT_pomoc (2)'!$O$4:$O$7</c:f>
              <c:numCache>
                <c:formatCode>General</c:formatCode>
                <c:ptCount val="4"/>
                <c:pt idx="0">
                  <c:v>3</c:v>
                </c:pt>
                <c:pt idx="1">
                  <c:v>415</c:v>
                </c:pt>
                <c:pt idx="2">
                  <c:v>107</c:v>
                </c:pt>
                <c:pt idx="3">
                  <c:v>7189</c:v>
                </c:pt>
              </c:numCache>
            </c:numRef>
          </c:val>
          <c:extLst>
            <c:ext xmlns:c16="http://schemas.microsoft.com/office/drawing/2014/chart" uri="{C3380CC4-5D6E-409C-BE32-E72D297353CC}">
              <c16:uniqueId val="{00000000-F1E6-49A9-B177-E7EDE1974E43}"/>
            </c:ext>
          </c:extLst>
        </c:ser>
        <c:ser>
          <c:idx val="1"/>
          <c:order val="1"/>
          <c:tx>
            <c:strRef>
              <c:f>'KT_pomoc (2)'!$P$3</c:f>
              <c:strCache>
                <c:ptCount val="1"/>
                <c:pt idx="0">
                  <c:v>travní</c:v>
                </c:pt>
              </c:strCache>
            </c:strRef>
          </c:tx>
          <c:spPr>
            <a:solidFill>
              <a:srgbClr val="92D050"/>
            </a:solidFill>
            <a:ln>
              <a:noFill/>
            </a:ln>
            <a:effectLst/>
          </c:spPr>
          <c:invertIfNegative val="0"/>
          <c:cat>
            <c:strRef>
              <c:f>'KT_pomoc (2)'!$N$4:$N$7</c:f>
              <c:strCache>
                <c:ptCount val="4"/>
                <c:pt idx="0">
                  <c:v>travní</c:v>
                </c:pt>
                <c:pt idx="1">
                  <c:v>kamenné</c:v>
                </c:pt>
                <c:pt idx="2">
                  <c:v>vodní</c:v>
                </c:pt>
                <c:pt idx="3">
                  <c:v>dřevinné</c:v>
                </c:pt>
              </c:strCache>
            </c:strRef>
          </c:cat>
          <c:val>
            <c:numRef>
              <c:f>'KT_pomoc (2)'!$P$4:$P$7</c:f>
              <c:numCache>
                <c:formatCode>General</c:formatCode>
                <c:ptCount val="4"/>
              </c:numCache>
            </c:numRef>
          </c:val>
          <c:extLst>
            <c:ext xmlns:c16="http://schemas.microsoft.com/office/drawing/2014/chart" uri="{C3380CC4-5D6E-409C-BE32-E72D297353CC}">
              <c16:uniqueId val="{00000001-F1E6-49A9-B177-E7EDE1974E43}"/>
            </c:ext>
          </c:extLst>
        </c:ser>
        <c:ser>
          <c:idx val="2"/>
          <c:order val="2"/>
          <c:tx>
            <c:strRef>
              <c:f>'KT_pomoc (2)'!$Q$3</c:f>
              <c:strCache>
                <c:ptCount val="1"/>
                <c:pt idx="0">
                  <c:v>kamenné</c:v>
                </c:pt>
              </c:strCache>
            </c:strRef>
          </c:tx>
          <c:spPr>
            <a:solidFill>
              <a:schemeClr val="accent3"/>
            </a:solidFill>
            <a:ln>
              <a:noFill/>
            </a:ln>
            <a:effectLst/>
          </c:spPr>
          <c:invertIfNegative val="0"/>
          <c:cat>
            <c:strRef>
              <c:f>'KT_pomoc (2)'!$N$4:$N$7</c:f>
              <c:strCache>
                <c:ptCount val="4"/>
                <c:pt idx="0">
                  <c:v>travní</c:v>
                </c:pt>
                <c:pt idx="1">
                  <c:v>kamenné</c:v>
                </c:pt>
                <c:pt idx="2">
                  <c:v>vodní</c:v>
                </c:pt>
                <c:pt idx="3">
                  <c:v>dřevinné</c:v>
                </c:pt>
              </c:strCache>
            </c:strRef>
          </c:cat>
          <c:val>
            <c:numRef>
              <c:f>'KT_pomoc (2)'!$Q$4:$Q$7</c:f>
              <c:numCache>
                <c:formatCode>General</c:formatCode>
                <c:ptCount val="4"/>
                <c:pt idx="1">
                  <c:v>25</c:v>
                </c:pt>
                <c:pt idx="3">
                  <c:v>149</c:v>
                </c:pt>
              </c:numCache>
            </c:numRef>
          </c:val>
          <c:extLst>
            <c:ext xmlns:c16="http://schemas.microsoft.com/office/drawing/2014/chart" uri="{C3380CC4-5D6E-409C-BE32-E72D297353CC}">
              <c16:uniqueId val="{00000002-F1E6-49A9-B177-E7EDE1974E43}"/>
            </c:ext>
          </c:extLst>
        </c:ser>
        <c:ser>
          <c:idx val="3"/>
          <c:order val="3"/>
          <c:tx>
            <c:strRef>
              <c:f>'KT_pomoc (2)'!$R$3</c:f>
              <c:strCache>
                <c:ptCount val="1"/>
                <c:pt idx="0">
                  <c:v>vodní</c:v>
                </c:pt>
              </c:strCache>
            </c:strRef>
          </c:tx>
          <c:spPr>
            <a:solidFill>
              <a:schemeClr val="accent5">
                <a:lumMod val="75000"/>
              </a:schemeClr>
            </a:solidFill>
            <a:ln>
              <a:noFill/>
            </a:ln>
            <a:effectLst/>
          </c:spPr>
          <c:invertIfNegative val="0"/>
          <c:cat>
            <c:strRef>
              <c:f>'KT_pomoc (2)'!$N$4:$N$7</c:f>
              <c:strCache>
                <c:ptCount val="4"/>
                <c:pt idx="0">
                  <c:v>travní</c:v>
                </c:pt>
                <c:pt idx="1">
                  <c:v>kamenné</c:v>
                </c:pt>
                <c:pt idx="2">
                  <c:v>vodní</c:v>
                </c:pt>
                <c:pt idx="3">
                  <c:v>dřevinné</c:v>
                </c:pt>
              </c:strCache>
            </c:strRef>
          </c:cat>
          <c:val>
            <c:numRef>
              <c:f>'KT_pomoc (2)'!$R$4:$R$7</c:f>
              <c:numCache>
                <c:formatCode>General</c:formatCode>
                <c:ptCount val="4"/>
                <c:pt idx="0">
                  <c:v>1</c:v>
                </c:pt>
                <c:pt idx="1">
                  <c:v>5</c:v>
                </c:pt>
                <c:pt idx="2">
                  <c:v>143</c:v>
                </c:pt>
                <c:pt idx="3">
                  <c:v>651</c:v>
                </c:pt>
              </c:numCache>
            </c:numRef>
          </c:val>
          <c:extLst>
            <c:ext xmlns:c16="http://schemas.microsoft.com/office/drawing/2014/chart" uri="{C3380CC4-5D6E-409C-BE32-E72D297353CC}">
              <c16:uniqueId val="{00000003-F1E6-49A9-B177-E7EDE1974E43}"/>
            </c:ext>
          </c:extLst>
        </c:ser>
        <c:ser>
          <c:idx val="4"/>
          <c:order val="4"/>
          <c:tx>
            <c:strRef>
              <c:f>'KT_pomoc (2)'!$S$3</c:f>
              <c:strCache>
                <c:ptCount val="1"/>
                <c:pt idx="0">
                  <c:v>dřevinné</c:v>
                </c:pt>
              </c:strCache>
            </c:strRef>
          </c:tx>
          <c:spPr>
            <a:solidFill>
              <a:schemeClr val="accent6">
                <a:lumMod val="75000"/>
              </a:schemeClr>
            </a:solidFill>
            <a:ln>
              <a:noFill/>
            </a:ln>
            <a:effectLst/>
          </c:spPr>
          <c:invertIfNegative val="0"/>
          <c:cat>
            <c:strRef>
              <c:f>'KT_pomoc (2)'!$N$4:$N$7</c:f>
              <c:strCache>
                <c:ptCount val="4"/>
                <c:pt idx="0">
                  <c:v>travní</c:v>
                </c:pt>
                <c:pt idx="1">
                  <c:v>kamenné</c:v>
                </c:pt>
                <c:pt idx="2">
                  <c:v>vodní</c:v>
                </c:pt>
                <c:pt idx="3">
                  <c:v>dřevinné</c:v>
                </c:pt>
              </c:strCache>
            </c:strRef>
          </c:cat>
          <c:val>
            <c:numRef>
              <c:f>'KT_pomoc (2)'!$S$4:$S$7</c:f>
              <c:numCache>
                <c:formatCode>General</c:formatCode>
                <c:ptCount val="4"/>
                <c:pt idx="0">
                  <c:v>1</c:v>
                </c:pt>
                <c:pt idx="1">
                  <c:v>4</c:v>
                </c:pt>
                <c:pt idx="2">
                  <c:v>31</c:v>
                </c:pt>
                <c:pt idx="3">
                  <c:v>1733</c:v>
                </c:pt>
              </c:numCache>
            </c:numRef>
          </c:val>
          <c:extLst>
            <c:ext xmlns:c16="http://schemas.microsoft.com/office/drawing/2014/chart" uri="{C3380CC4-5D6E-409C-BE32-E72D297353CC}">
              <c16:uniqueId val="{00000004-F1E6-49A9-B177-E7EDE1974E43}"/>
            </c:ext>
          </c:extLst>
        </c:ser>
        <c:dLbls>
          <c:showLegendKey val="0"/>
          <c:showVal val="0"/>
          <c:showCatName val="0"/>
          <c:showSerName val="0"/>
          <c:showPercent val="0"/>
          <c:showBubbleSize val="0"/>
        </c:dLbls>
        <c:gapWidth val="150"/>
        <c:axId val="1276227295"/>
        <c:axId val="1276232287"/>
      </c:barChart>
      <c:catAx>
        <c:axId val="1276227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crossAx val="1276232287"/>
        <c:crosses val="autoZero"/>
        <c:auto val="1"/>
        <c:lblAlgn val="ctr"/>
        <c:lblOffset val="100"/>
        <c:noMultiLvlLbl val="0"/>
      </c:catAx>
      <c:valAx>
        <c:axId val="12762322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cs-CZ" sz="2400"/>
                  <a:t>četnost</a:t>
                </a:r>
              </a:p>
            </c:rich>
          </c:tx>
          <c:layout>
            <c:manualLayout>
              <c:xMode val="edge"/>
              <c:yMode val="edge"/>
              <c:x val="3.2301605633635974E-2"/>
              <c:y val="0.4462126327943288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crossAx val="1276227295"/>
        <c:crosses val="autoZero"/>
        <c:crossBetween val="between"/>
      </c:valAx>
      <c:spPr>
        <a:noFill/>
        <a:ln>
          <a:solidFill>
            <a:schemeClr val="bg1">
              <a:lumMod val="50000"/>
            </a:schemeClr>
          </a:solidFill>
        </a:ln>
        <a:effectLst/>
      </c:spPr>
    </c:plotArea>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3600" b="1" i="0" u="none" strike="noStrike" kern="1200" spc="0" baseline="0">
                <a:solidFill>
                  <a:schemeClr val="tx1">
                    <a:lumMod val="65000"/>
                    <a:lumOff val="35000"/>
                  </a:schemeClr>
                </a:solidFill>
                <a:latin typeface="+mn-lt"/>
                <a:ea typeface="+mn-ea"/>
                <a:cs typeface="+mn-cs"/>
              </a:defRPr>
            </a:pPr>
            <a:r>
              <a:rPr lang="cs-CZ" sz="3600" b="1"/>
              <a:t>OLIL</a:t>
            </a:r>
          </a:p>
        </c:rich>
      </c:tx>
      <c:layout>
        <c:manualLayout>
          <c:xMode val="edge"/>
          <c:yMode val="edge"/>
          <c:x val="3.7444444444444412E-2"/>
          <c:y val="2.7777777777777776E-2"/>
        </c:manualLayout>
      </c:layout>
      <c:overlay val="0"/>
      <c:spPr>
        <a:noFill/>
        <a:ln>
          <a:noFill/>
        </a:ln>
        <a:effectLst/>
      </c:spPr>
      <c:txPr>
        <a:bodyPr rot="0" spcFirstLastPara="1" vertOverflow="ellipsis" vert="horz" wrap="square" anchor="ctr" anchorCtr="1"/>
        <a:lstStyle/>
        <a:p>
          <a:pPr algn="l">
            <a:defRPr sz="3600"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15081714785651792"/>
          <c:y val="0.17171296296296296"/>
          <c:w val="0.80752468611220463"/>
          <c:h val="0.62271617089530473"/>
        </c:manualLayout>
      </c:layout>
      <c:barChart>
        <c:barDir val="col"/>
        <c:grouping val="clustered"/>
        <c:varyColors val="0"/>
        <c:ser>
          <c:idx val="0"/>
          <c:order val="0"/>
          <c:tx>
            <c:strRef>
              <c:f>'KT_pomoc (2)'!$O$3</c:f>
              <c:strCache>
                <c:ptCount val="1"/>
                <c:pt idx="0">
                  <c:v>bez shody</c:v>
                </c:pt>
              </c:strCache>
            </c:strRef>
          </c:tx>
          <c:spPr>
            <a:solidFill>
              <a:schemeClr val="accent2">
                <a:lumMod val="75000"/>
              </a:schemeClr>
            </a:solidFill>
            <a:ln>
              <a:noFill/>
            </a:ln>
            <a:effectLst/>
          </c:spPr>
          <c:invertIfNegative val="0"/>
          <c:cat>
            <c:strRef>
              <c:f>'KT_pomoc (2)'!$N$10:$N$13</c:f>
              <c:strCache>
                <c:ptCount val="4"/>
                <c:pt idx="0">
                  <c:v>travní</c:v>
                </c:pt>
                <c:pt idx="1">
                  <c:v>kamenné</c:v>
                </c:pt>
                <c:pt idx="2">
                  <c:v>vodní</c:v>
                </c:pt>
                <c:pt idx="3">
                  <c:v>dřevinné</c:v>
                </c:pt>
              </c:strCache>
            </c:strRef>
          </c:cat>
          <c:val>
            <c:numRef>
              <c:f>'KT_pomoc (2)'!$O$10:$O$13</c:f>
              <c:numCache>
                <c:formatCode>General</c:formatCode>
                <c:ptCount val="4"/>
                <c:pt idx="0">
                  <c:v>3</c:v>
                </c:pt>
                <c:pt idx="1">
                  <c:v>415</c:v>
                </c:pt>
                <c:pt idx="2">
                  <c:v>120</c:v>
                </c:pt>
                <c:pt idx="3">
                  <c:v>4392</c:v>
                </c:pt>
              </c:numCache>
            </c:numRef>
          </c:val>
          <c:extLst>
            <c:ext xmlns:c16="http://schemas.microsoft.com/office/drawing/2014/chart" uri="{C3380CC4-5D6E-409C-BE32-E72D297353CC}">
              <c16:uniqueId val="{00000000-E6BA-466A-A071-101A37074C5C}"/>
            </c:ext>
          </c:extLst>
        </c:ser>
        <c:ser>
          <c:idx val="1"/>
          <c:order val="1"/>
          <c:tx>
            <c:v>Řada2</c:v>
          </c:tx>
          <c:spPr>
            <a:solidFill>
              <a:schemeClr val="accent2"/>
            </a:solidFill>
            <a:ln>
              <a:noFill/>
            </a:ln>
            <a:effectLst/>
          </c:spPr>
          <c:invertIfNegative val="0"/>
          <c:cat>
            <c:strRef>
              <c:f>'KT_pomoc (2)'!$N$10:$N$13</c:f>
              <c:strCache>
                <c:ptCount val="4"/>
                <c:pt idx="0">
                  <c:v>travní</c:v>
                </c:pt>
                <c:pt idx="1">
                  <c:v>kamenné</c:v>
                </c:pt>
                <c:pt idx="2">
                  <c:v>vodní</c:v>
                </c:pt>
                <c:pt idx="3">
                  <c:v>dřevinné</c:v>
                </c:pt>
              </c:strCache>
            </c:strRef>
          </c:cat>
          <c:val>
            <c:numRef>
              <c:f>'KT_pomoc (2)'!$P$10:$P$13</c:f>
              <c:numCache>
                <c:formatCode>General</c:formatCode>
                <c:ptCount val="4"/>
              </c:numCache>
            </c:numRef>
          </c:val>
          <c:extLst>
            <c:ext xmlns:c16="http://schemas.microsoft.com/office/drawing/2014/chart" uri="{C3380CC4-5D6E-409C-BE32-E72D297353CC}">
              <c16:uniqueId val="{00000001-E6BA-466A-A071-101A37074C5C}"/>
            </c:ext>
          </c:extLst>
        </c:ser>
        <c:ser>
          <c:idx val="2"/>
          <c:order val="2"/>
          <c:tx>
            <c:v>Řada3</c:v>
          </c:tx>
          <c:spPr>
            <a:solidFill>
              <a:schemeClr val="accent3"/>
            </a:solidFill>
            <a:ln>
              <a:noFill/>
            </a:ln>
            <a:effectLst/>
          </c:spPr>
          <c:invertIfNegative val="0"/>
          <c:cat>
            <c:strRef>
              <c:f>'KT_pomoc (2)'!$N$10:$N$13</c:f>
              <c:strCache>
                <c:ptCount val="4"/>
                <c:pt idx="0">
                  <c:v>travní</c:v>
                </c:pt>
                <c:pt idx="1">
                  <c:v>kamenné</c:v>
                </c:pt>
                <c:pt idx="2">
                  <c:v>vodní</c:v>
                </c:pt>
                <c:pt idx="3">
                  <c:v>dřevinné</c:v>
                </c:pt>
              </c:strCache>
            </c:strRef>
          </c:cat>
          <c:val>
            <c:numRef>
              <c:f>'KT_pomoc (2)'!$Q$10:$Q$13</c:f>
              <c:numCache>
                <c:formatCode>General</c:formatCode>
                <c:ptCount val="4"/>
              </c:numCache>
            </c:numRef>
          </c:val>
          <c:extLst>
            <c:ext xmlns:c16="http://schemas.microsoft.com/office/drawing/2014/chart" uri="{C3380CC4-5D6E-409C-BE32-E72D297353CC}">
              <c16:uniqueId val="{00000002-E6BA-466A-A071-101A37074C5C}"/>
            </c:ext>
          </c:extLst>
        </c:ser>
        <c:ser>
          <c:idx val="3"/>
          <c:order val="3"/>
          <c:tx>
            <c:v>Řada4</c:v>
          </c:tx>
          <c:spPr>
            <a:solidFill>
              <a:schemeClr val="accent4"/>
            </a:solidFill>
            <a:ln>
              <a:noFill/>
            </a:ln>
            <a:effectLst/>
          </c:spPr>
          <c:invertIfNegative val="0"/>
          <c:cat>
            <c:strRef>
              <c:f>'KT_pomoc (2)'!$N$10:$N$13</c:f>
              <c:strCache>
                <c:ptCount val="4"/>
                <c:pt idx="0">
                  <c:v>travní</c:v>
                </c:pt>
                <c:pt idx="1">
                  <c:v>kamenné</c:v>
                </c:pt>
                <c:pt idx="2">
                  <c:v>vodní</c:v>
                </c:pt>
                <c:pt idx="3">
                  <c:v>dřevinné</c:v>
                </c:pt>
              </c:strCache>
            </c:strRef>
          </c:cat>
          <c:val>
            <c:numRef>
              <c:f>'KT_pomoc (2)'!$R$10:$R$13</c:f>
              <c:numCache>
                <c:formatCode>General</c:formatCode>
                <c:ptCount val="4"/>
              </c:numCache>
            </c:numRef>
          </c:val>
          <c:extLst>
            <c:ext xmlns:c16="http://schemas.microsoft.com/office/drawing/2014/chart" uri="{C3380CC4-5D6E-409C-BE32-E72D297353CC}">
              <c16:uniqueId val="{00000003-E6BA-466A-A071-101A37074C5C}"/>
            </c:ext>
          </c:extLst>
        </c:ser>
        <c:ser>
          <c:idx val="4"/>
          <c:order val="4"/>
          <c:tx>
            <c:strRef>
              <c:f>'KT_pomoc (2)'!$S$3</c:f>
              <c:strCache>
                <c:ptCount val="1"/>
                <c:pt idx="0">
                  <c:v>dřevinné</c:v>
                </c:pt>
              </c:strCache>
            </c:strRef>
          </c:tx>
          <c:spPr>
            <a:solidFill>
              <a:schemeClr val="accent6">
                <a:lumMod val="75000"/>
              </a:schemeClr>
            </a:solidFill>
            <a:ln>
              <a:noFill/>
            </a:ln>
            <a:effectLst/>
          </c:spPr>
          <c:invertIfNegative val="0"/>
          <c:cat>
            <c:strRef>
              <c:f>'KT_pomoc (2)'!$N$10:$N$13</c:f>
              <c:strCache>
                <c:ptCount val="4"/>
                <c:pt idx="0">
                  <c:v>travní</c:v>
                </c:pt>
                <c:pt idx="1">
                  <c:v>kamenné</c:v>
                </c:pt>
                <c:pt idx="2">
                  <c:v>vodní</c:v>
                </c:pt>
                <c:pt idx="3">
                  <c:v>dřevinné</c:v>
                </c:pt>
              </c:strCache>
            </c:strRef>
          </c:cat>
          <c:val>
            <c:numRef>
              <c:f>'KT_pomoc (2)'!$S$10:$S$13</c:f>
              <c:numCache>
                <c:formatCode>General</c:formatCode>
                <c:ptCount val="4"/>
                <c:pt idx="0">
                  <c:v>7</c:v>
                </c:pt>
                <c:pt idx="1">
                  <c:v>56</c:v>
                </c:pt>
                <c:pt idx="2">
                  <c:v>139</c:v>
                </c:pt>
                <c:pt idx="3">
                  <c:v>6937</c:v>
                </c:pt>
              </c:numCache>
            </c:numRef>
          </c:val>
          <c:extLst>
            <c:ext xmlns:c16="http://schemas.microsoft.com/office/drawing/2014/chart" uri="{C3380CC4-5D6E-409C-BE32-E72D297353CC}">
              <c16:uniqueId val="{00000004-E6BA-466A-A071-101A37074C5C}"/>
            </c:ext>
          </c:extLst>
        </c:ser>
        <c:dLbls>
          <c:showLegendKey val="0"/>
          <c:showVal val="0"/>
          <c:showCatName val="0"/>
          <c:showSerName val="0"/>
          <c:showPercent val="0"/>
          <c:showBubbleSize val="0"/>
        </c:dLbls>
        <c:gapWidth val="150"/>
        <c:axId val="1290714351"/>
        <c:axId val="1290699375"/>
        <c:extLst>
          <c:ext xmlns:c15="http://schemas.microsoft.com/office/drawing/2012/chart" uri="{02D57815-91ED-43cb-92C2-25804820EDAC}">
            <c15:filteredBarSeries>
              <c15:ser>
                <c:idx val="5"/>
                <c:order val="5"/>
                <c:spPr>
                  <a:solidFill>
                    <a:schemeClr val="accent6"/>
                  </a:solidFill>
                  <a:ln>
                    <a:noFill/>
                  </a:ln>
                  <a:effectLst/>
                </c:spPr>
                <c:invertIfNegative val="0"/>
                <c:cat>
                  <c:strRef>
                    <c:extLst>
                      <c:ext uri="{02D57815-91ED-43cb-92C2-25804820EDAC}">
                        <c15:formulaRef>
                          <c15:sqref>'KT_pomoc (2)'!$N$10:$N$13</c15:sqref>
                        </c15:formulaRef>
                      </c:ext>
                    </c:extLst>
                    <c:strCache>
                      <c:ptCount val="4"/>
                      <c:pt idx="0">
                        <c:v>travní</c:v>
                      </c:pt>
                      <c:pt idx="1">
                        <c:v>kamenné</c:v>
                      </c:pt>
                      <c:pt idx="2">
                        <c:v>vodní</c:v>
                      </c:pt>
                      <c:pt idx="3">
                        <c:v>dřevinné</c:v>
                      </c:pt>
                    </c:strCache>
                  </c:strRef>
                </c:cat>
                <c:val>
                  <c:numRef>
                    <c:extLst>
                      <c:ext uri="{02D57815-91ED-43cb-92C2-25804820EDAC}">
                        <c15:formulaRef>
                          <c15:sqref>'KT_pomoc (2)'!$T$10:$T$13</c15:sqref>
                        </c15:formulaRef>
                      </c:ext>
                    </c:extLst>
                    <c:numCache>
                      <c:formatCode>General</c:formatCode>
                      <c:ptCount val="4"/>
                      <c:pt idx="0">
                        <c:v>10</c:v>
                      </c:pt>
                      <c:pt idx="1">
                        <c:v>471</c:v>
                      </c:pt>
                      <c:pt idx="2">
                        <c:v>259</c:v>
                      </c:pt>
                      <c:pt idx="3">
                        <c:v>11329</c:v>
                      </c:pt>
                    </c:numCache>
                  </c:numRef>
                </c:val>
                <c:extLst>
                  <c:ext xmlns:c16="http://schemas.microsoft.com/office/drawing/2014/chart" uri="{C3380CC4-5D6E-409C-BE32-E72D297353CC}">
                    <c16:uniqueId val="{00000005-E6BA-466A-A071-101A37074C5C}"/>
                  </c:ext>
                </c:extLst>
              </c15:ser>
            </c15:filteredBarSeries>
          </c:ext>
        </c:extLst>
      </c:barChart>
      <c:catAx>
        <c:axId val="129071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crossAx val="1290699375"/>
        <c:crosses val="autoZero"/>
        <c:auto val="1"/>
        <c:lblAlgn val="ctr"/>
        <c:lblOffset val="100"/>
        <c:noMultiLvlLbl val="0"/>
      </c:catAx>
      <c:valAx>
        <c:axId val="1290699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cs-CZ" sz="2400"/>
                  <a:t>četnost</a:t>
                </a:r>
              </a:p>
            </c:rich>
          </c:tx>
          <c:layout>
            <c:manualLayout>
              <c:xMode val="edge"/>
              <c:yMode val="edge"/>
              <c:x val="3.299651341742374E-2"/>
              <c:y val="0.3754758469056515"/>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crossAx val="1290714351"/>
        <c:crosses val="autoZero"/>
        <c:crossBetween val="between"/>
      </c:valAx>
      <c:spPr>
        <a:noFill/>
        <a:ln>
          <a:solidFill>
            <a:schemeClr val="bg1">
              <a:lumMod val="50000"/>
            </a:schemeClr>
          </a:solidFill>
        </a:ln>
        <a:effectLst/>
      </c:spPr>
    </c:plotArea>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3600" b="1" i="0" u="none" strike="noStrike" kern="1200" spc="0" baseline="0">
                <a:solidFill>
                  <a:schemeClr val="tx1">
                    <a:lumMod val="65000"/>
                    <a:lumOff val="35000"/>
                  </a:schemeClr>
                </a:solidFill>
                <a:latin typeface="+mn-lt"/>
                <a:ea typeface="+mn-ea"/>
                <a:cs typeface="+mn-cs"/>
              </a:defRPr>
            </a:pPr>
            <a:r>
              <a:rPr lang="cs-CZ" sz="3600" b="1"/>
              <a:t>VKP</a:t>
            </a:r>
          </a:p>
        </c:rich>
      </c:tx>
      <c:layout>
        <c:manualLayout>
          <c:xMode val="edge"/>
          <c:yMode val="edge"/>
          <c:x val="3.7444444444444412E-2"/>
          <c:y val="2.7777777777777776E-2"/>
        </c:manualLayout>
      </c:layout>
      <c:overlay val="0"/>
      <c:spPr>
        <a:noFill/>
        <a:ln>
          <a:noFill/>
        </a:ln>
        <a:effectLst/>
      </c:spPr>
      <c:txPr>
        <a:bodyPr rot="0" spcFirstLastPara="1" vertOverflow="ellipsis" vert="horz" wrap="square" anchor="ctr" anchorCtr="1"/>
        <a:lstStyle/>
        <a:p>
          <a:pPr algn="l">
            <a:defRPr sz="3600"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16348381452318461"/>
          <c:y val="0.17171296296296296"/>
          <c:w val="0.78550818758274688"/>
          <c:h val="0.50475003235018656"/>
        </c:manualLayout>
      </c:layout>
      <c:barChart>
        <c:barDir val="col"/>
        <c:grouping val="clustered"/>
        <c:varyColors val="0"/>
        <c:ser>
          <c:idx val="0"/>
          <c:order val="0"/>
          <c:tx>
            <c:strRef>
              <c:f>'KT_pomoc (2)'!$O$3</c:f>
              <c:strCache>
                <c:ptCount val="1"/>
                <c:pt idx="0">
                  <c:v>bez shody</c:v>
                </c:pt>
              </c:strCache>
            </c:strRef>
          </c:tx>
          <c:spPr>
            <a:solidFill>
              <a:schemeClr val="accent2">
                <a:lumMod val="75000"/>
              </a:schemeClr>
            </a:solidFill>
            <a:ln>
              <a:noFill/>
            </a:ln>
            <a:effectLst/>
          </c:spPr>
          <c:invertIfNegative val="0"/>
          <c:cat>
            <c:strRef>
              <c:f>'KT_pomoc (2)'!$N$10:$N$13</c:f>
              <c:strCache>
                <c:ptCount val="4"/>
                <c:pt idx="0">
                  <c:v>travní</c:v>
                </c:pt>
                <c:pt idx="1">
                  <c:v>kamenné</c:v>
                </c:pt>
                <c:pt idx="2">
                  <c:v>vodní</c:v>
                </c:pt>
                <c:pt idx="3">
                  <c:v>dřevinné</c:v>
                </c:pt>
              </c:strCache>
            </c:strRef>
          </c:cat>
          <c:val>
            <c:numRef>
              <c:f>'KT_pomoc (2)'!$O$16:$O$19</c:f>
              <c:numCache>
                <c:formatCode>General</c:formatCode>
                <c:ptCount val="4"/>
                <c:pt idx="0">
                  <c:v>5</c:v>
                </c:pt>
                <c:pt idx="1">
                  <c:v>447</c:v>
                </c:pt>
                <c:pt idx="2">
                  <c:v>202</c:v>
                </c:pt>
                <c:pt idx="3">
                  <c:v>8997</c:v>
                </c:pt>
              </c:numCache>
            </c:numRef>
          </c:val>
          <c:extLst>
            <c:ext xmlns:c16="http://schemas.microsoft.com/office/drawing/2014/chart" uri="{C3380CC4-5D6E-409C-BE32-E72D297353CC}">
              <c16:uniqueId val="{00000000-3A03-4413-A367-49B2A04E4238}"/>
            </c:ext>
          </c:extLst>
        </c:ser>
        <c:ser>
          <c:idx val="1"/>
          <c:order val="1"/>
          <c:tx>
            <c:v>Řada2</c:v>
          </c:tx>
          <c:spPr>
            <a:solidFill>
              <a:srgbClr val="92D050"/>
            </a:solidFill>
            <a:ln>
              <a:noFill/>
            </a:ln>
            <a:effectLst/>
          </c:spPr>
          <c:invertIfNegative val="0"/>
          <c:cat>
            <c:strRef>
              <c:f>'KT_pomoc (2)'!$N$10:$N$13</c:f>
              <c:strCache>
                <c:ptCount val="4"/>
                <c:pt idx="0">
                  <c:v>travní</c:v>
                </c:pt>
                <c:pt idx="1">
                  <c:v>kamenné</c:v>
                </c:pt>
                <c:pt idx="2">
                  <c:v>vodní</c:v>
                </c:pt>
                <c:pt idx="3">
                  <c:v>dřevinné</c:v>
                </c:pt>
              </c:strCache>
            </c:strRef>
          </c:cat>
          <c:val>
            <c:numRef>
              <c:f>'KT_pomoc (2)'!$P$16:$P$19</c:f>
              <c:numCache>
                <c:formatCode>General</c:formatCode>
                <c:ptCount val="4"/>
                <c:pt idx="2">
                  <c:v>2</c:v>
                </c:pt>
                <c:pt idx="3">
                  <c:v>7</c:v>
                </c:pt>
              </c:numCache>
            </c:numRef>
          </c:val>
          <c:extLst>
            <c:ext xmlns:c16="http://schemas.microsoft.com/office/drawing/2014/chart" uri="{C3380CC4-5D6E-409C-BE32-E72D297353CC}">
              <c16:uniqueId val="{00000001-3A03-4413-A367-49B2A04E4238}"/>
            </c:ext>
          </c:extLst>
        </c:ser>
        <c:ser>
          <c:idx val="2"/>
          <c:order val="2"/>
          <c:tx>
            <c:v>Řada3</c:v>
          </c:tx>
          <c:spPr>
            <a:solidFill>
              <a:schemeClr val="bg1">
                <a:lumMod val="65000"/>
              </a:schemeClr>
            </a:solidFill>
            <a:ln>
              <a:noFill/>
            </a:ln>
            <a:effectLst/>
          </c:spPr>
          <c:invertIfNegative val="0"/>
          <c:cat>
            <c:strRef>
              <c:f>'KT_pomoc (2)'!$N$10:$N$13</c:f>
              <c:strCache>
                <c:ptCount val="4"/>
                <c:pt idx="0">
                  <c:v>travní</c:v>
                </c:pt>
                <c:pt idx="1">
                  <c:v>kamenné</c:v>
                </c:pt>
                <c:pt idx="2">
                  <c:v>vodní</c:v>
                </c:pt>
                <c:pt idx="3">
                  <c:v>dřevinné</c:v>
                </c:pt>
              </c:strCache>
            </c:strRef>
          </c:cat>
          <c:val>
            <c:numRef>
              <c:f>'KT_pomoc (2)'!$Q$16:$Q$19</c:f>
              <c:numCache>
                <c:formatCode>General</c:formatCode>
                <c:ptCount val="4"/>
                <c:pt idx="3">
                  <c:v>1</c:v>
                </c:pt>
              </c:numCache>
            </c:numRef>
          </c:val>
          <c:extLst>
            <c:ext xmlns:c16="http://schemas.microsoft.com/office/drawing/2014/chart" uri="{C3380CC4-5D6E-409C-BE32-E72D297353CC}">
              <c16:uniqueId val="{00000002-3A03-4413-A367-49B2A04E4238}"/>
            </c:ext>
          </c:extLst>
        </c:ser>
        <c:ser>
          <c:idx val="3"/>
          <c:order val="3"/>
          <c:tx>
            <c:v>Řada4</c:v>
          </c:tx>
          <c:spPr>
            <a:solidFill>
              <a:schemeClr val="accent5">
                <a:lumMod val="75000"/>
              </a:schemeClr>
            </a:solidFill>
            <a:ln>
              <a:noFill/>
            </a:ln>
            <a:effectLst/>
          </c:spPr>
          <c:invertIfNegative val="0"/>
          <c:cat>
            <c:strRef>
              <c:f>'KT_pomoc (2)'!$N$10:$N$13</c:f>
              <c:strCache>
                <c:ptCount val="4"/>
                <c:pt idx="0">
                  <c:v>travní</c:v>
                </c:pt>
                <c:pt idx="1">
                  <c:v>kamenné</c:v>
                </c:pt>
                <c:pt idx="2">
                  <c:v>vodní</c:v>
                </c:pt>
                <c:pt idx="3">
                  <c:v>dřevinné</c:v>
                </c:pt>
              </c:strCache>
            </c:strRef>
          </c:cat>
          <c:val>
            <c:numRef>
              <c:f>'KT_pomoc (2)'!$R$16:$R$19</c:f>
              <c:numCache>
                <c:formatCode>General</c:formatCode>
                <c:ptCount val="4"/>
                <c:pt idx="2">
                  <c:v>1</c:v>
                </c:pt>
                <c:pt idx="3">
                  <c:v>18</c:v>
                </c:pt>
              </c:numCache>
            </c:numRef>
          </c:val>
          <c:extLst>
            <c:ext xmlns:c16="http://schemas.microsoft.com/office/drawing/2014/chart" uri="{C3380CC4-5D6E-409C-BE32-E72D297353CC}">
              <c16:uniqueId val="{00000003-3A03-4413-A367-49B2A04E4238}"/>
            </c:ext>
          </c:extLst>
        </c:ser>
        <c:ser>
          <c:idx val="4"/>
          <c:order val="4"/>
          <c:tx>
            <c:strRef>
              <c:f>'KT_pomoc (2)'!$S$3</c:f>
              <c:strCache>
                <c:ptCount val="1"/>
                <c:pt idx="0">
                  <c:v>dřevinné</c:v>
                </c:pt>
              </c:strCache>
            </c:strRef>
          </c:tx>
          <c:spPr>
            <a:solidFill>
              <a:schemeClr val="accent6">
                <a:lumMod val="75000"/>
              </a:schemeClr>
            </a:solidFill>
            <a:ln>
              <a:noFill/>
            </a:ln>
            <a:effectLst/>
          </c:spPr>
          <c:invertIfNegative val="0"/>
          <c:cat>
            <c:strRef>
              <c:f>'KT_pomoc (2)'!$N$10:$N$13</c:f>
              <c:strCache>
                <c:ptCount val="4"/>
                <c:pt idx="0">
                  <c:v>travní</c:v>
                </c:pt>
                <c:pt idx="1">
                  <c:v>kamenné</c:v>
                </c:pt>
                <c:pt idx="2">
                  <c:v>vodní</c:v>
                </c:pt>
                <c:pt idx="3">
                  <c:v>dřevinné</c:v>
                </c:pt>
              </c:strCache>
            </c:strRef>
          </c:cat>
          <c:val>
            <c:numRef>
              <c:f>'KT_pomoc (2)'!$S$16:$S$19</c:f>
              <c:numCache>
                <c:formatCode>General</c:formatCode>
                <c:ptCount val="4"/>
                <c:pt idx="3">
                  <c:v>146</c:v>
                </c:pt>
              </c:numCache>
            </c:numRef>
          </c:val>
          <c:extLst>
            <c:ext xmlns:c16="http://schemas.microsoft.com/office/drawing/2014/chart" uri="{C3380CC4-5D6E-409C-BE32-E72D297353CC}">
              <c16:uniqueId val="{00000004-3A03-4413-A367-49B2A04E4238}"/>
            </c:ext>
          </c:extLst>
        </c:ser>
        <c:dLbls>
          <c:showLegendKey val="0"/>
          <c:showVal val="0"/>
          <c:showCatName val="0"/>
          <c:showSerName val="0"/>
          <c:showPercent val="0"/>
          <c:showBubbleSize val="0"/>
        </c:dLbls>
        <c:gapWidth val="150"/>
        <c:axId val="1290714351"/>
        <c:axId val="1290699375"/>
        <c:extLst>
          <c:ext xmlns:c15="http://schemas.microsoft.com/office/drawing/2012/chart" uri="{02D57815-91ED-43cb-92C2-25804820EDAC}">
            <c15:filteredBarSeries>
              <c15:ser>
                <c:idx val="5"/>
                <c:order val="5"/>
                <c:spPr>
                  <a:solidFill>
                    <a:schemeClr val="accent6"/>
                  </a:solidFill>
                  <a:ln>
                    <a:noFill/>
                  </a:ln>
                  <a:effectLst/>
                </c:spPr>
                <c:invertIfNegative val="0"/>
                <c:cat>
                  <c:strRef>
                    <c:extLst>
                      <c:ext uri="{02D57815-91ED-43cb-92C2-25804820EDAC}">
                        <c15:formulaRef>
                          <c15:sqref>'KT_pomoc (2)'!$N$10:$N$13</c15:sqref>
                        </c15:formulaRef>
                      </c:ext>
                    </c:extLst>
                    <c:strCache>
                      <c:ptCount val="4"/>
                      <c:pt idx="0">
                        <c:v>travní</c:v>
                      </c:pt>
                      <c:pt idx="1">
                        <c:v>kamenné</c:v>
                      </c:pt>
                      <c:pt idx="2">
                        <c:v>vodní</c:v>
                      </c:pt>
                      <c:pt idx="3">
                        <c:v>dřevinné</c:v>
                      </c:pt>
                    </c:strCache>
                  </c:strRef>
                </c:cat>
                <c:val>
                  <c:numRef>
                    <c:extLst>
                      <c:ext uri="{02D57815-91ED-43cb-92C2-25804820EDAC}">
                        <c15:formulaRef>
                          <c15:sqref>'KT_pomoc (2)'!$T$10:$T$13</c15:sqref>
                        </c15:formulaRef>
                      </c:ext>
                    </c:extLst>
                    <c:numCache>
                      <c:formatCode>General</c:formatCode>
                      <c:ptCount val="4"/>
                      <c:pt idx="0">
                        <c:v>10</c:v>
                      </c:pt>
                      <c:pt idx="1">
                        <c:v>471</c:v>
                      </c:pt>
                      <c:pt idx="2">
                        <c:v>259</c:v>
                      </c:pt>
                      <c:pt idx="3">
                        <c:v>11329</c:v>
                      </c:pt>
                    </c:numCache>
                  </c:numRef>
                </c:val>
                <c:extLst>
                  <c:ext xmlns:c16="http://schemas.microsoft.com/office/drawing/2014/chart" uri="{C3380CC4-5D6E-409C-BE32-E72D297353CC}">
                    <c16:uniqueId val="{00000005-3A03-4413-A367-49B2A04E4238}"/>
                  </c:ext>
                </c:extLst>
              </c15:ser>
            </c15:filteredBarSeries>
          </c:ext>
        </c:extLst>
      </c:barChart>
      <c:catAx>
        <c:axId val="1290714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crossAx val="1290699375"/>
        <c:crosses val="autoZero"/>
        <c:auto val="1"/>
        <c:lblAlgn val="ctr"/>
        <c:lblOffset val="100"/>
        <c:noMultiLvlLbl val="0"/>
      </c:catAx>
      <c:valAx>
        <c:axId val="12906993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cs-CZ" sz="2400"/>
                  <a:t>četnost</a:t>
                </a:r>
              </a:p>
            </c:rich>
          </c:tx>
          <c:layout>
            <c:manualLayout>
              <c:xMode val="edge"/>
              <c:yMode val="edge"/>
              <c:x val="3.9625752492555358E-2"/>
              <c:y val="0.34325875784622267"/>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cs-CZ"/>
          </a:p>
        </c:txPr>
        <c:crossAx val="1290714351"/>
        <c:crosses val="autoZero"/>
        <c:crossBetween val="between"/>
      </c:valAx>
      <c:spPr>
        <a:noFill/>
        <a:ln>
          <a:solidFill>
            <a:schemeClr val="bg1">
              <a:lumMod val="50000"/>
            </a:schemeClr>
          </a:solidFill>
        </a:ln>
        <a:effectLst/>
      </c:spPr>
    </c:plotArea>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r>
              <a:rPr lang="cs-CZ" sz="3600" b="1"/>
              <a:t>SWF</a:t>
            </a:r>
          </a:p>
        </c:rich>
      </c:tx>
      <c:layout>
        <c:manualLayout>
          <c:xMode val="edge"/>
          <c:yMode val="edge"/>
          <c:x val="2.6489516094960908E-2"/>
          <c:y val="2.3148148148148147E-2"/>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0.1968368443348775"/>
          <c:y val="0.17171296296296296"/>
          <c:w val="0.75591792831687732"/>
          <c:h val="0.50655327223309421"/>
        </c:manualLayout>
      </c:layout>
      <c:barChart>
        <c:barDir val="col"/>
        <c:grouping val="clustered"/>
        <c:varyColors val="0"/>
        <c:ser>
          <c:idx val="0"/>
          <c:order val="0"/>
          <c:tx>
            <c:strRef>
              <c:f>'KT_pomoc (2)'!$O$3</c:f>
              <c:strCache>
                <c:ptCount val="1"/>
                <c:pt idx="0">
                  <c:v>bez shody</c:v>
                </c:pt>
              </c:strCache>
            </c:strRef>
          </c:tx>
          <c:spPr>
            <a:solidFill>
              <a:schemeClr val="accent2">
                <a:lumMod val="75000"/>
              </a:schemeClr>
            </a:solidFill>
            <a:ln>
              <a:noFill/>
            </a:ln>
            <a:effectLst/>
          </c:spPr>
          <c:invertIfNegative val="0"/>
          <c:cat>
            <c:strRef>
              <c:f>'KT_pomoc (2)'!$N$4:$N$7</c:f>
              <c:strCache>
                <c:ptCount val="4"/>
                <c:pt idx="0">
                  <c:v>travní</c:v>
                </c:pt>
                <c:pt idx="1">
                  <c:v>kamenné</c:v>
                </c:pt>
                <c:pt idx="2">
                  <c:v>vodní</c:v>
                </c:pt>
                <c:pt idx="3">
                  <c:v>dřevinné</c:v>
                </c:pt>
              </c:strCache>
            </c:strRef>
          </c:cat>
          <c:val>
            <c:numRef>
              <c:f>'KT_pomoc (2)'!$O$22:$O$25</c:f>
              <c:numCache>
                <c:formatCode>General</c:formatCode>
                <c:ptCount val="4"/>
                <c:pt idx="0">
                  <c:v>3</c:v>
                </c:pt>
                <c:pt idx="1">
                  <c:v>430</c:v>
                </c:pt>
                <c:pt idx="2">
                  <c:v>160</c:v>
                </c:pt>
                <c:pt idx="3">
                  <c:v>7228</c:v>
                </c:pt>
              </c:numCache>
            </c:numRef>
          </c:val>
          <c:extLst>
            <c:ext xmlns:c16="http://schemas.microsoft.com/office/drawing/2014/chart" uri="{C3380CC4-5D6E-409C-BE32-E72D297353CC}">
              <c16:uniqueId val="{00000000-4402-429A-8A3D-B9AB41462C3C}"/>
            </c:ext>
          </c:extLst>
        </c:ser>
        <c:ser>
          <c:idx val="1"/>
          <c:order val="1"/>
          <c:tx>
            <c:strRef>
              <c:f>'KT_pomoc (2)'!$P$3</c:f>
              <c:strCache>
                <c:ptCount val="1"/>
                <c:pt idx="0">
                  <c:v>travní</c:v>
                </c:pt>
              </c:strCache>
            </c:strRef>
          </c:tx>
          <c:spPr>
            <a:solidFill>
              <a:srgbClr val="92D050"/>
            </a:solidFill>
            <a:ln>
              <a:noFill/>
            </a:ln>
            <a:effectLst/>
          </c:spPr>
          <c:invertIfNegative val="0"/>
          <c:cat>
            <c:strRef>
              <c:f>'KT_pomoc (2)'!$N$4:$N$7</c:f>
              <c:strCache>
                <c:ptCount val="4"/>
                <c:pt idx="0">
                  <c:v>travní</c:v>
                </c:pt>
                <c:pt idx="1">
                  <c:v>kamenné</c:v>
                </c:pt>
                <c:pt idx="2">
                  <c:v>vodní</c:v>
                </c:pt>
                <c:pt idx="3">
                  <c:v>dřevinné</c:v>
                </c:pt>
              </c:strCache>
            </c:strRef>
          </c:cat>
          <c:val>
            <c:numRef>
              <c:f>'KT_pomoc (2)'!$P$22:$P$25</c:f>
              <c:numCache>
                <c:formatCode>General</c:formatCode>
                <c:ptCount val="4"/>
              </c:numCache>
            </c:numRef>
          </c:val>
          <c:extLst>
            <c:ext xmlns:c16="http://schemas.microsoft.com/office/drawing/2014/chart" uri="{C3380CC4-5D6E-409C-BE32-E72D297353CC}">
              <c16:uniqueId val="{00000001-4402-429A-8A3D-B9AB41462C3C}"/>
            </c:ext>
          </c:extLst>
        </c:ser>
        <c:ser>
          <c:idx val="2"/>
          <c:order val="2"/>
          <c:tx>
            <c:strRef>
              <c:f>'KT_pomoc (2)'!$Q$3</c:f>
              <c:strCache>
                <c:ptCount val="1"/>
                <c:pt idx="0">
                  <c:v>kamenné</c:v>
                </c:pt>
              </c:strCache>
            </c:strRef>
          </c:tx>
          <c:spPr>
            <a:solidFill>
              <a:schemeClr val="accent3"/>
            </a:solidFill>
            <a:ln>
              <a:noFill/>
            </a:ln>
            <a:effectLst/>
          </c:spPr>
          <c:invertIfNegative val="0"/>
          <c:cat>
            <c:strRef>
              <c:f>'KT_pomoc (2)'!$N$4:$N$7</c:f>
              <c:strCache>
                <c:ptCount val="4"/>
                <c:pt idx="0">
                  <c:v>travní</c:v>
                </c:pt>
                <c:pt idx="1">
                  <c:v>kamenné</c:v>
                </c:pt>
                <c:pt idx="2">
                  <c:v>vodní</c:v>
                </c:pt>
                <c:pt idx="3">
                  <c:v>dřevinné</c:v>
                </c:pt>
              </c:strCache>
            </c:strRef>
          </c:cat>
          <c:val>
            <c:numRef>
              <c:f>'KT_pomoc (2)'!$Q$22:$Q$25</c:f>
              <c:numCache>
                <c:formatCode>General</c:formatCode>
                <c:ptCount val="4"/>
              </c:numCache>
            </c:numRef>
          </c:val>
          <c:extLst>
            <c:ext xmlns:c16="http://schemas.microsoft.com/office/drawing/2014/chart" uri="{C3380CC4-5D6E-409C-BE32-E72D297353CC}">
              <c16:uniqueId val="{00000002-4402-429A-8A3D-B9AB41462C3C}"/>
            </c:ext>
          </c:extLst>
        </c:ser>
        <c:ser>
          <c:idx val="3"/>
          <c:order val="3"/>
          <c:tx>
            <c:strRef>
              <c:f>'KT_pomoc (2)'!$R$3</c:f>
              <c:strCache>
                <c:ptCount val="1"/>
                <c:pt idx="0">
                  <c:v>vodní</c:v>
                </c:pt>
              </c:strCache>
            </c:strRef>
          </c:tx>
          <c:spPr>
            <a:solidFill>
              <a:schemeClr val="accent5">
                <a:lumMod val="75000"/>
              </a:schemeClr>
            </a:solidFill>
            <a:ln>
              <a:noFill/>
            </a:ln>
            <a:effectLst/>
          </c:spPr>
          <c:invertIfNegative val="0"/>
          <c:cat>
            <c:strRef>
              <c:f>'KT_pomoc (2)'!$N$4:$N$7</c:f>
              <c:strCache>
                <c:ptCount val="4"/>
                <c:pt idx="0">
                  <c:v>travní</c:v>
                </c:pt>
                <c:pt idx="1">
                  <c:v>kamenné</c:v>
                </c:pt>
                <c:pt idx="2">
                  <c:v>vodní</c:v>
                </c:pt>
                <c:pt idx="3">
                  <c:v>dřevinné</c:v>
                </c:pt>
              </c:strCache>
            </c:strRef>
          </c:cat>
          <c:val>
            <c:numRef>
              <c:f>'KT_pomoc (2)'!$R$22:$R$25</c:f>
              <c:numCache>
                <c:formatCode>General</c:formatCode>
                <c:ptCount val="4"/>
              </c:numCache>
            </c:numRef>
          </c:val>
          <c:extLst>
            <c:ext xmlns:c16="http://schemas.microsoft.com/office/drawing/2014/chart" uri="{C3380CC4-5D6E-409C-BE32-E72D297353CC}">
              <c16:uniqueId val="{00000003-4402-429A-8A3D-B9AB41462C3C}"/>
            </c:ext>
          </c:extLst>
        </c:ser>
        <c:ser>
          <c:idx val="4"/>
          <c:order val="4"/>
          <c:tx>
            <c:strRef>
              <c:f>'KT_pomoc (2)'!$S$3</c:f>
              <c:strCache>
                <c:ptCount val="1"/>
                <c:pt idx="0">
                  <c:v>dřevinné</c:v>
                </c:pt>
              </c:strCache>
            </c:strRef>
          </c:tx>
          <c:spPr>
            <a:solidFill>
              <a:schemeClr val="accent6">
                <a:lumMod val="75000"/>
              </a:schemeClr>
            </a:solidFill>
            <a:ln>
              <a:noFill/>
            </a:ln>
            <a:effectLst/>
          </c:spPr>
          <c:invertIfNegative val="0"/>
          <c:cat>
            <c:strRef>
              <c:f>'KT_pomoc (2)'!$N$4:$N$7</c:f>
              <c:strCache>
                <c:ptCount val="4"/>
                <c:pt idx="0">
                  <c:v>travní</c:v>
                </c:pt>
                <c:pt idx="1">
                  <c:v>kamenné</c:v>
                </c:pt>
                <c:pt idx="2">
                  <c:v>vodní</c:v>
                </c:pt>
                <c:pt idx="3">
                  <c:v>dřevinné</c:v>
                </c:pt>
              </c:strCache>
            </c:strRef>
          </c:cat>
          <c:val>
            <c:numRef>
              <c:f>'KT_pomoc (2)'!$S$22:$S$25</c:f>
              <c:numCache>
                <c:formatCode>General</c:formatCode>
                <c:ptCount val="4"/>
                <c:pt idx="0">
                  <c:v>3</c:v>
                </c:pt>
                <c:pt idx="1">
                  <c:v>20</c:v>
                </c:pt>
                <c:pt idx="2">
                  <c:v>54</c:v>
                </c:pt>
                <c:pt idx="3">
                  <c:v>2385</c:v>
                </c:pt>
              </c:numCache>
            </c:numRef>
          </c:val>
          <c:extLst>
            <c:ext xmlns:c16="http://schemas.microsoft.com/office/drawing/2014/chart" uri="{C3380CC4-5D6E-409C-BE32-E72D297353CC}">
              <c16:uniqueId val="{00000004-4402-429A-8A3D-B9AB41462C3C}"/>
            </c:ext>
          </c:extLst>
        </c:ser>
        <c:dLbls>
          <c:showLegendKey val="0"/>
          <c:showVal val="0"/>
          <c:showCatName val="0"/>
          <c:showSerName val="0"/>
          <c:showPercent val="0"/>
          <c:showBubbleSize val="0"/>
        </c:dLbls>
        <c:gapWidth val="150"/>
        <c:axId val="1276227295"/>
        <c:axId val="1276232287"/>
      </c:barChart>
      <c:catAx>
        <c:axId val="1276227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crossAx val="1276232287"/>
        <c:crosses val="autoZero"/>
        <c:auto val="1"/>
        <c:lblAlgn val="ctr"/>
        <c:lblOffset val="100"/>
        <c:noMultiLvlLbl val="0"/>
      </c:catAx>
      <c:valAx>
        <c:axId val="12762322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cs-CZ" sz="2400"/>
                  <a:t>četnost</a:t>
                </a:r>
              </a:p>
            </c:rich>
          </c:tx>
          <c:layout>
            <c:manualLayout>
              <c:xMode val="edge"/>
              <c:yMode val="edge"/>
              <c:x val="6.4011129426976676E-2"/>
              <c:y val="0.35604372911080323"/>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crossAx val="1276227295"/>
        <c:crosses val="autoZero"/>
        <c:crossBetween val="between"/>
      </c:valAx>
      <c:spPr>
        <a:noFill/>
        <a:ln>
          <a:solidFill>
            <a:schemeClr val="bg1">
              <a:lumMod val="50000"/>
            </a:schemeClr>
          </a:solidFill>
        </a:ln>
        <a:effectLst/>
      </c:spPr>
    </c:plotArea>
    <c:legend>
      <c:legendPos val="r"/>
      <c:layout>
        <c:manualLayout>
          <c:xMode val="edge"/>
          <c:yMode val="edge"/>
          <c:x val="6.4537316600894956E-2"/>
          <c:y val="0.77903193565794848"/>
          <c:w val="0.89558343448230193"/>
          <c:h val="0.12210921551472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07FA9-DE9C-409F-85F2-97F44B920B82}" type="datetimeFigureOut">
              <a:rPr lang="cs-CZ" smtClean="0"/>
              <a:t>24.11.2022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384A4-C56D-4B31-91D3-4CC689CA894B}" type="slidenum">
              <a:rPr lang="cs-CZ" smtClean="0"/>
              <a:t>‹#›</a:t>
            </a:fld>
            <a:endParaRPr lang="cs-CZ"/>
          </a:p>
        </p:txBody>
      </p:sp>
    </p:spTree>
    <p:extLst>
      <p:ext uri="{BB962C8B-B14F-4D97-AF65-F5344CB8AC3E}">
        <p14:creationId xmlns:p14="http://schemas.microsoft.com/office/powerpoint/2010/main" val="108881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ANGLICKÁ VERZE TITULNÍHO SNÍMKU. Vyjděte prosím z tohoto titulního snímku, který je přímo v prezentaci – přepište název, podnázev (autora) a datum prezentace dle potřeby, vyměňte případně titulní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Některé objekty, jako logo, hnědá horizontální linka a černá svislá linka, jsou proto umístěny přímo na snímku (jinak by byly překryty velkým obrázkem, neboť objekty vložené v šabloně se stávají její pevnou součástí a nelze měnit jejich velikost, umístění ani vrstvu). Pokud byste vložili titulní snímek jako nové rozložení, bylo by třeba logo, horizontální a svislou linku nakopírovat ze vzorové prezentace (po vložení se umístí na správnou pozici). Lépe je ovšem využít výše zmíněný postup, který je výměnou za to, že titulní fotografie zůstane měnitelná vzhledem k možnostech a omezením PowerPointu.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1</a:t>
            </a:fld>
            <a:endParaRPr lang="cs-CZ"/>
          </a:p>
        </p:txBody>
      </p:sp>
    </p:spTree>
    <p:extLst>
      <p:ext uri="{BB962C8B-B14F-4D97-AF65-F5344CB8AC3E}">
        <p14:creationId xmlns:p14="http://schemas.microsoft.com/office/powerpoint/2010/main" val="4255325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Různé kvantitativní atributy ZABAGED a LF-EFA mají poměrně malý průnik. LF- EFA může mít větší krajinné prvky než ZABAGED a OLIL naopak může mít ještě větší prvky než LF-EFA. </a:t>
            </a:r>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15</a:t>
            </a:fld>
            <a:endParaRPr lang="cs-CZ"/>
          </a:p>
        </p:txBody>
      </p:sp>
    </p:spTree>
    <p:extLst>
      <p:ext uri="{BB962C8B-B14F-4D97-AF65-F5344CB8AC3E}">
        <p14:creationId xmlns:p14="http://schemas.microsoft.com/office/powerpoint/2010/main" val="35014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16</a:t>
            </a:fld>
            <a:endParaRPr lang="cs-CZ"/>
          </a:p>
        </p:txBody>
      </p:sp>
    </p:spTree>
    <p:extLst>
      <p:ext uri="{BB962C8B-B14F-4D97-AF65-F5344CB8AC3E}">
        <p14:creationId xmlns:p14="http://schemas.microsoft.com/office/powerpoint/2010/main" val="1230737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17</a:t>
            </a:fld>
            <a:endParaRPr lang="cs-CZ"/>
          </a:p>
        </p:txBody>
      </p:sp>
    </p:spTree>
    <p:extLst>
      <p:ext uri="{BB962C8B-B14F-4D97-AF65-F5344CB8AC3E}">
        <p14:creationId xmlns:p14="http://schemas.microsoft.com/office/powerpoint/2010/main" val="1694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18</a:t>
            </a:fld>
            <a:endParaRPr lang="cs-CZ"/>
          </a:p>
        </p:txBody>
      </p:sp>
    </p:spTree>
    <p:extLst>
      <p:ext uri="{BB962C8B-B14F-4D97-AF65-F5344CB8AC3E}">
        <p14:creationId xmlns:p14="http://schemas.microsoft.com/office/powerpoint/2010/main" val="3861606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19</a:t>
            </a:fld>
            <a:endParaRPr lang="cs-CZ"/>
          </a:p>
        </p:txBody>
      </p:sp>
    </p:spTree>
    <p:extLst>
      <p:ext uri="{BB962C8B-B14F-4D97-AF65-F5344CB8AC3E}">
        <p14:creationId xmlns:p14="http://schemas.microsoft.com/office/powerpoint/2010/main" val="3599426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20</a:t>
            </a:fld>
            <a:endParaRPr lang="cs-CZ"/>
          </a:p>
        </p:txBody>
      </p:sp>
    </p:spTree>
    <p:extLst>
      <p:ext uri="{BB962C8B-B14F-4D97-AF65-F5344CB8AC3E}">
        <p14:creationId xmlns:p14="http://schemas.microsoft.com/office/powerpoint/2010/main" val="2078551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21</a:t>
            </a:fld>
            <a:endParaRPr lang="cs-CZ"/>
          </a:p>
        </p:txBody>
      </p:sp>
    </p:spTree>
    <p:extLst>
      <p:ext uri="{BB962C8B-B14F-4D97-AF65-F5344CB8AC3E}">
        <p14:creationId xmlns:p14="http://schemas.microsoft.com/office/powerpoint/2010/main" val="1433765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22</a:t>
            </a:fld>
            <a:endParaRPr lang="cs-CZ"/>
          </a:p>
        </p:txBody>
      </p:sp>
    </p:spTree>
    <p:extLst>
      <p:ext uri="{BB962C8B-B14F-4D97-AF65-F5344CB8AC3E}">
        <p14:creationId xmlns:p14="http://schemas.microsoft.com/office/powerpoint/2010/main" val="3558129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During the comparison, the </a:t>
            </a:r>
            <a:r>
              <a:rPr lang="en-US" sz="800" b="1" dirty="0"/>
              <a:t>differences among the classified LF </a:t>
            </a:r>
            <a:r>
              <a:rPr lang="en-US" sz="800" dirty="0"/>
              <a:t>classes were also identified</a:t>
            </a:r>
            <a:r>
              <a:rPr lang="cs-CZ" sz="800" dirty="0"/>
              <a:t>. </a:t>
            </a:r>
            <a:r>
              <a:rPr lang="en-US" sz="800" dirty="0"/>
              <a:t>For example, in dataset “Add LF” some LFs are classified as </a:t>
            </a:r>
            <a:r>
              <a:rPr lang="en-US" sz="800" b="1" dirty="0"/>
              <a:t>Woody Features</a:t>
            </a:r>
            <a:r>
              <a:rPr lang="en-US" sz="800" dirty="0"/>
              <a:t>, while the same LFs are classified as </a:t>
            </a:r>
            <a:r>
              <a:rPr lang="en-US" sz="800" b="1" dirty="0"/>
              <a:t>Stony Features </a:t>
            </a:r>
            <a:r>
              <a:rPr lang="en-US" sz="800" dirty="0"/>
              <a:t>in the ZABAGED dataset (see </a:t>
            </a:r>
            <a:r>
              <a:rPr lang="en-GB" sz="800" dirty="0"/>
              <a:t>Graph</a:t>
            </a:r>
            <a:r>
              <a:rPr lang="cs-CZ" sz="800" dirty="0"/>
              <a:t> 1</a:t>
            </a:r>
            <a:r>
              <a:rPr lang="en-US" sz="800" dirty="0"/>
              <a:t>). Likewise, in dataset ZABAGED some of the </a:t>
            </a:r>
            <a:r>
              <a:rPr lang="en-US" sz="800" b="1" dirty="0"/>
              <a:t>Wet Features</a:t>
            </a:r>
            <a:r>
              <a:rPr lang="en-US" sz="800" dirty="0"/>
              <a:t> do not match with the “Add LF” class, since they are classified as </a:t>
            </a:r>
            <a:r>
              <a:rPr lang="en-US" sz="800" b="1" dirty="0"/>
              <a:t>Woody LFs </a:t>
            </a:r>
            <a:r>
              <a:rPr lang="en-US" sz="800" dirty="0"/>
              <a:t>in this set (see</a:t>
            </a:r>
            <a:r>
              <a:rPr lang="cs-CZ" sz="800" dirty="0"/>
              <a:t> </a:t>
            </a:r>
            <a:r>
              <a:rPr lang="cs-CZ" sz="800" dirty="0" err="1"/>
              <a:t>Graph</a:t>
            </a:r>
            <a:r>
              <a:rPr lang="cs-CZ" sz="800" dirty="0"/>
              <a:t> 1</a:t>
            </a:r>
            <a:r>
              <a:rPr lang="en-US" sz="800" dirty="0"/>
              <a:t>).</a:t>
            </a:r>
          </a:p>
          <a:p>
            <a:pPr algn="just"/>
            <a:r>
              <a:rPr lang="en-US" sz="1200" dirty="0"/>
              <a:t>It is supposed, that one of the reasons for this discrepancy is the common presence of the vegetation around the Wet Features. Therefore, the visual interpreter of </a:t>
            </a:r>
            <a:r>
              <a:rPr lang="en-US" sz="1200" dirty="0" err="1"/>
              <a:t>orthoimagery</a:t>
            </a:r>
            <a:r>
              <a:rPr lang="en-US" sz="1200" dirty="0"/>
              <a:t> has determined that as Woody Feature in the SLF dataset, instead of Wet Feature as registered in ZABAGED dataset. The second reason could be represented by the fact, that ZABAGED dataset is generated not only on the basis of the visual interpretation, but also includes terrain visits, while SLF dataset is based purely on the visual interpretation of the </a:t>
            </a:r>
            <a:r>
              <a:rPr lang="en-US" sz="1200" dirty="0" err="1"/>
              <a:t>orthoimagery</a:t>
            </a:r>
            <a:r>
              <a:rPr lang="en-US" sz="1200" dirty="0"/>
              <a:t>.</a:t>
            </a:r>
          </a:p>
          <a:p>
            <a:pPr algn="just"/>
            <a:r>
              <a:rPr lang="en-US" sz="1200" dirty="0"/>
              <a:t>Similar finding as above are relevant for the comparison between the “Add LF” class and VKP dataset</a:t>
            </a:r>
            <a:r>
              <a:rPr lang="cs-CZ" sz="1200" dirty="0"/>
              <a:t> (</a:t>
            </a:r>
            <a:r>
              <a:rPr lang="cs-CZ" sz="1200" dirty="0" err="1"/>
              <a:t>see</a:t>
            </a:r>
            <a:r>
              <a:rPr lang="cs-CZ" sz="1200" dirty="0"/>
              <a:t> </a:t>
            </a:r>
            <a:r>
              <a:rPr lang="cs-CZ" sz="1200" dirty="0" err="1"/>
              <a:t>Graph</a:t>
            </a:r>
            <a:r>
              <a:rPr lang="cs-CZ" sz="1200" dirty="0"/>
              <a:t> 3).</a:t>
            </a:r>
          </a:p>
          <a:p>
            <a:pPr algn="just"/>
            <a:r>
              <a:rPr lang="en-US" sz="1200" dirty="0"/>
              <a:t>Dataset OLIL and SWF contain </a:t>
            </a:r>
            <a:r>
              <a:rPr lang="en-US" sz="1200" b="1" dirty="0"/>
              <a:t>only Woody Features</a:t>
            </a:r>
            <a:r>
              <a:rPr lang="cs-CZ" sz="1200" b="1" dirty="0"/>
              <a:t> </a:t>
            </a:r>
            <a:r>
              <a:rPr lang="cs-CZ" sz="1200" dirty="0"/>
              <a:t>(</a:t>
            </a:r>
            <a:r>
              <a:rPr lang="cs-CZ" sz="1200" dirty="0" err="1"/>
              <a:t>see</a:t>
            </a:r>
            <a:r>
              <a:rPr lang="cs-CZ" sz="1200" dirty="0"/>
              <a:t> </a:t>
            </a:r>
            <a:r>
              <a:rPr lang="cs-CZ" sz="1200" dirty="0" err="1"/>
              <a:t>Graph</a:t>
            </a:r>
            <a:r>
              <a:rPr lang="cs-CZ" sz="1200" dirty="0"/>
              <a:t> 2 and 4)</a:t>
            </a:r>
            <a:r>
              <a:rPr lang="en-US" sz="1200" dirty="0"/>
              <a:t>. Hence, the discrepancies were found only between Woody Features and Other LF classes in comparison with “Add LF” class</a:t>
            </a:r>
            <a:r>
              <a:rPr lang="cs-CZ" sz="1200" dirty="0"/>
              <a:t>.</a:t>
            </a:r>
            <a:endParaRPr lang="en-GB" sz="1200" dirty="0"/>
          </a:p>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23</a:t>
            </a:fld>
            <a:endParaRPr lang="cs-CZ"/>
          </a:p>
        </p:txBody>
      </p:sp>
    </p:spTree>
    <p:extLst>
      <p:ext uri="{BB962C8B-B14F-4D97-AF65-F5344CB8AC3E}">
        <p14:creationId xmlns:p14="http://schemas.microsoft.com/office/powerpoint/2010/main" val="4131391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0000"/>
                </a:solidFill>
              </a:rPr>
              <a:t>Landscape Features</a:t>
            </a:r>
            <a:r>
              <a:rPr lang="en-US" sz="1200" b="0" i="0" u="none" strike="noStrike" baseline="0" dirty="0">
                <a:solidFill>
                  <a:srgbClr val="000000"/>
                </a:solidFill>
              </a:rPr>
              <a:t> (9 817 LF) that were indicated as useful for adding to the LF-EFA dataset, were further compared with ZABAGED, OLIL, VKP and SWF datasets</a:t>
            </a:r>
            <a:r>
              <a:rPr lang="cs-CZ" sz="1200" b="0" i="0" u="none" strike="noStrike" baseline="0" dirty="0">
                <a:solidFill>
                  <a:srgbClr val="000000"/>
                </a:solidFill>
              </a:rPr>
              <a:t>. </a:t>
            </a:r>
            <a:r>
              <a:rPr lang="en-US" sz="1200" b="0" i="0" u="none" strike="noStrike" baseline="0" dirty="0">
                <a:solidFill>
                  <a:srgbClr val="000000"/>
                </a:solidFill>
              </a:rPr>
              <a:t>The </a:t>
            </a:r>
            <a:r>
              <a:rPr lang="en-US" sz="1200" b="1" i="0" u="none" strike="noStrike" baseline="0" dirty="0">
                <a:solidFill>
                  <a:srgbClr val="000000"/>
                </a:solidFill>
              </a:rPr>
              <a:t>OLIL dataset </a:t>
            </a:r>
            <a:r>
              <a:rPr lang="en-US" sz="1200" b="0" i="0" u="none" strike="noStrike" baseline="0" dirty="0">
                <a:solidFill>
                  <a:srgbClr val="000000"/>
                </a:solidFill>
              </a:rPr>
              <a:t>achieves the best results after linking the individual datasets </a:t>
            </a:r>
            <a:r>
              <a:rPr lang="en-US" sz="1200" b="1" i="0" u="none" strike="noStrike" baseline="0" dirty="0">
                <a:solidFill>
                  <a:srgbClr val="000000"/>
                </a:solidFill>
              </a:rPr>
              <a:t>with 68 % </a:t>
            </a:r>
            <a:r>
              <a:rPr lang="en-US" sz="1200" b="0" i="0" u="none" strike="noStrike" baseline="0" dirty="0">
                <a:solidFill>
                  <a:srgbClr val="000000"/>
                </a:solidFill>
              </a:rPr>
              <a:t>compliance rate. Contrary, the poorest results were achieved for the </a:t>
            </a:r>
            <a:r>
              <a:rPr lang="en-US" sz="1200" b="1" i="0" u="none" strike="noStrike" baseline="0" dirty="0">
                <a:solidFill>
                  <a:srgbClr val="000000"/>
                </a:solidFill>
              </a:rPr>
              <a:t>VKP dataset </a:t>
            </a:r>
            <a:r>
              <a:rPr lang="en-US" sz="1200" b="0" i="0" u="none" strike="noStrike" baseline="0" dirty="0">
                <a:solidFill>
                  <a:srgbClr val="000000"/>
                </a:solidFill>
              </a:rPr>
              <a:t>with </a:t>
            </a:r>
            <a:r>
              <a:rPr lang="en-US" sz="1200" b="1" i="0" u="none" strike="noStrike" baseline="0" dirty="0">
                <a:solidFill>
                  <a:srgbClr val="000000"/>
                </a:solidFill>
              </a:rPr>
              <a:t>only 1.67</a:t>
            </a:r>
            <a:r>
              <a:rPr lang="cs-CZ" sz="1200" b="1" i="0" u="none" strike="noStrike" baseline="0" dirty="0">
                <a:solidFill>
                  <a:srgbClr val="000000"/>
                </a:solidFill>
              </a:rPr>
              <a:t> </a:t>
            </a:r>
            <a:r>
              <a:rPr lang="en-US" sz="1200" b="1" i="0" u="none" strike="noStrike" baseline="0" dirty="0">
                <a:solidFill>
                  <a:srgbClr val="000000"/>
                </a:solidFill>
              </a:rPr>
              <a:t>% </a:t>
            </a:r>
            <a:r>
              <a:rPr lang="en-US" sz="1200" b="0" i="0" u="none" strike="noStrike" baseline="0" dirty="0">
                <a:solidFill>
                  <a:srgbClr val="000000"/>
                </a:solidFill>
              </a:rPr>
              <a:t>compliance rate</a:t>
            </a:r>
            <a:r>
              <a:rPr lang="cs-CZ" sz="1200" b="0" i="0" u="none" strike="noStrike" baseline="0" dirty="0">
                <a:solidFill>
                  <a:srgbClr val="000000"/>
                </a:solidFill>
              </a:rPr>
              <a:t>. </a:t>
            </a:r>
          </a:p>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24</a:t>
            </a:fld>
            <a:endParaRPr lang="cs-CZ"/>
          </a:p>
        </p:txBody>
      </p:sp>
    </p:spTree>
    <p:extLst>
      <p:ext uri="{BB962C8B-B14F-4D97-AF65-F5344CB8AC3E}">
        <p14:creationId xmlns:p14="http://schemas.microsoft.com/office/powerpoint/2010/main" val="1576191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Co je cílem pilotní studie? </a:t>
            </a:r>
          </a:p>
          <a:p>
            <a:pPr marL="171450" indent="-171450">
              <a:buFontTx/>
              <a:buChar char="-"/>
            </a:pPr>
            <a:r>
              <a:rPr lang="cs-CZ" dirty="0"/>
              <a:t>Posoudit použitelnost existujících datových sad k vytvoření jedné datové sady krajinných prvků</a:t>
            </a:r>
          </a:p>
          <a:p>
            <a:pPr marL="0" indent="0">
              <a:buFontTx/>
              <a:buNone/>
            </a:pPr>
            <a:endParaRPr lang="cs-CZ" dirty="0"/>
          </a:p>
          <a:p>
            <a:pPr marL="0" indent="0">
              <a:buFontTx/>
              <a:buNone/>
            </a:pPr>
            <a:r>
              <a:rPr lang="cs-CZ" dirty="0"/>
              <a:t>Na začátek se podíváme na to, co je to krajinný prvek a jaké existují datové sady </a:t>
            </a:r>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2</a:t>
            </a:fld>
            <a:endParaRPr lang="cs-CZ"/>
          </a:p>
        </p:txBody>
      </p:sp>
    </p:spTree>
    <p:extLst>
      <p:ext uri="{BB962C8B-B14F-4D97-AF65-F5344CB8AC3E}">
        <p14:creationId xmlns:p14="http://schemas.microsoft.com/office/powerpoint/2010/main" val="518278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25</a:t>
            </a:fld>
            <a:endParaRPr lang="cs-CZ"/>
          </a:p>
        </p:txBody>
      </p:sp>
    </p:spTree>
    <p:extLst>
      <p:ext uri="{BB962C8B-B14F-4D97-AF65-F5344CB8AC3E}">
        <p14:creationId xmlns:p14="http://schemas.microsoft.com/office/powerpoint/2010/main" val="2914236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ANGLICKÁ VERZE ZÁVĚREČNÉHO SNÍMKU. Vyjděte prosím z tohoto závěrečného snímku s logem v angličtině, který je přímo v prezentaci – upravte texty dle potřeby, vyměňte případně podkladovou fotografii, a to buď přes pravé tlačítko myši Změnit obrázek, nebo obrázek smažte a vložte nový pomocí ikony uprostřed zástupného symbolu pro vložení obrázku. Klikněte na nově vložený obrázek a přeneste jej do pozadí přes Nástroje obrázku / Formát / Přenést dál / Přenést do pozadí. Toto řešení zachovává možnost výměny podkladového obrázku – více viz poznámka u titulního snímku.</a:t>
            </a:r>
          </a:p>
        </p:txBody>
      </p:sp>
      <p:sp>
        <p:nvSpPr>
          <p:cNvPr id="4" name="Zástupný symbol pro číslo snímku 3"/>
          <p:cNvSpPr>
            <a:spLocks noGrp="1"/>
          </p:cNvSpPr>
          <p:nvPr>
            <p:ph type="sldNum" sz="quarter" idx="10"/>
          </p:nvPr>
        </p:nvSpPr>
        <p:spPr/>
        <p:txBody>
          <a:bodyPr/>
          <a:lstStyle/>
          <a:p>
            <a:fld id="{368384A4-C56D-4B31-91D3-4CC689CA894B}" type="slidenum">
              <a:rPr lang="cs-CZ" smtClean="0"/>
              <a:t>26</a:t>
            </a:fld>
            <a:endParaRPr lang="cs-CZ"/>
          </a:p>
        </p:txBody>
      </p:sp>
    </p:spTree>
    <p:extLst>
      <p:ext uri="{BB962C8B-B14F-4D97-AF65-F5344CB8AC3E}">
        <p14:creationId xmlns:p14="http://schemas.microsoft.com/office/powerpoint/2010/main" val="1198006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 krajinnými prvky je pracováno jako s ekologicky </a:t>
            </a:r>
            <a:r>
              <a:rPr lang="cs-CZ" dirty="0" err="1"/>
              <a:t>významými</a:t>
            </a:r>
            <a:r>
              <a:rPr lang="cs-CZ" dirty="0"/>
              <a:t> prvky vedenými v Evidenci využití půdy.</a:t>
            </a:r>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3</a:t>
            </a:fld>
            <a:endParaRPr lang="cs-CZ"/>
          </a:p>
        </p:txBody>
      </p:sp>
    </p:spTree>
    <p:extLst>
      <p:ext uri="{BB962C8B-B14F-4D97-AF65-F5344CB8AC3E}">
        <p14:creationId xmlns:p14="http://schemas.microsoft.com/office/powerpoint/2010/main" val="305563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 Evropských datových sad bylo pracováno pouze s datovou sadou </a:t>
            </a:r>
            <a:r>
              <a:rPr lang="cs-CZ" dirty="0" err="1"/>
              <a:t>Small</a:t>
            </a:r>
            <a:r>
              <a:rPr lang="cs-CZ" dirty="0"/>
              <a:t> Woody </a:t>
            </a:r>
            <a:r>
              <a:rPr lang="cs-CZ" dirty="0" err="1"/>
              <a:t>Features</a:t>
            </a:r>
            <a:r>
              <a:rPr lang="cs-CZ" dirty="0"/>
              <a:t> (SWF)</a:t>
            </a:r>
            <a:endParaRPr lang="en-GB" dirty="0"/>
          </a:p>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5</a:t>
            </a:fld>
            <a:endParaRPr lang="cs-CZ"/>
          </a:p>
        </p:txBody>
      </p:sp>
    </p:spTree>
    <p:extLst>
      <p:ext uri="{BB962C8B-B14F-4D97-AF65-F5344CB8AC3E}">
        <p14:creationId xmlns:p14="http://schemas.microsoft.com/office/powerpoint/2010/main" val="2401866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10</a:t>
            </a:fld>
            <a:endParaRPr lang="cs-CZ"/>
          </a:p>
        </p:txBody>
      </p:sp>
    </p:spTree>
    <p:extLst>
      <p:ext uri="{BB962C8B-B14F-4D97-AF65-F5344CB8AC3E}">
        <p14:creationId xmlns:p14="http://schemas.microsoft.com/office/powerpoint/2010/main" val="236913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11</a:t>
            </a:fld>
            <a:endParaRPr lang="cs-CZ"/>
          </a:p>
        </p:txBody>
      </p:sp>
    </p:spTree>
    <p:extLst>
      <p:ext uri="{BB962C8B-B14F-4D97-AF65-F5344CB8AC3E}">
        <p14:creationId xmlns:p14="http://schemas.microsoft.com/office/powerpoint/2010/main" val="170263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12</a:t>
            </a:fld>
            <a:endParaRPr lang="cs-CZ"/>
          </a:p>
        </p:txBody>
      </p:sp>
    </p:spTree>
    <p:extLst>
      <p:ext uri="{BB962C8B-B14F-4D97-AF65-F5344CB8AC3E}">
        <p14:creationId xmlns:p14="http://schemas.microsoft.com/office/powerpoint/2010/main" val="249250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Liniová vegetace ze ZABAGED a Liniové porosty z OLIL.</a:t>
            </a:r>
          </a:p>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13</a:t>
            </a:fld>
            <a:endParaRPr lang="cs-CZ"/>
          </a:p>
        </p:txBody>
      </p:sp>
    </p:spTree>
    <p:extLst>
      <p:ext uri="{BB962C8B-B14F-4D97-AF65-F5344CB8AC3E}">
        <p14:creationId xmlns:p14="http://schemas.microsoft.com/office/powerpoint/2010/main" val="471625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368384A4-C56D-4B31-91D3-4CC689CA894B}" type="slidenum">
              <a:rPr lang="cs-CZ" smtClean="0"/>
              <a:t>14</a:t>
            </a:fld>
            <a:endParaRPr lang="cs-CZ"/>
          </a:p>
        </p:txBody>
      </p:sp>
    </p:spTree>
    <p:extLst>
      <p:ext uri="{BB962C8B-B14F-4D97-AF65-F5344CB8AC3E}">
        <p14:creationId xmlns:p14="http://schemas.microsoft.com/office/powerpoint/2010/main" val="1481077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12" name="Zástupný symbol podkladový obrázek">
            <a:extLst>
              <a:ext uri="{FF2B5EF4-FFF2-40B4-BE49-F238E27FC236}">
                <a16:creationId xmlns:a16="http://schemas.microsoft.com/office/drawing/2014/main" id="{1484CE54-FF2E-408A-B4CF-FF94338BEBE8}"/>
              </a:ext>
            </a:extLst>
          </p:cNvPr>
          <p:cNvSpPr>
            <a:spLocks noGrp="1" noChangeAspect="1"/>
          </p:cNvSpPr>
          <p:nvPr>
            <p:ph type="pic" sz="quarter" idx="13"/>
          </p:nvPr>
        </p:nvSpPr>
        <p:spPr>
          <a:xfrm>
            <a:off x="457200" y="457200"/>
            <a:ext cx="23472000" cy="12801600"/>
          </a:xfrm>
        </p:spPr>
        <p:txBody>
          <a:bodyPr/>
          <a:lstStyle/>
          <a:p>
            <a:r>
              <a:rPr lang="cs-CZ"/>
              <a:t>Kliknutím na ikonu přidáte obrázek.</a:t>
            </a:r>
          </a:p>
        </p:txBody>
      </p:sp>
      <p:sp>
        <p:nvSpPr>
          <p:cNvPr id="6" name="Bílý podklad">
            <a:extLst>
              <a:ext uri="{FF2B5EF4-FFF2-40B4-BE49-F238E27FC236}">
                <a16:creationId xmlns:a16="http://schemas.microsoft.com/office/drawing/2014/main" id="{F70F13C3-16CD-4EC9-A61B-A853E6F0F19D}"/>
              </a:ext>
            </a:extLst>
          </p:cNvPr>
          <p:cNvSpPr>
            <a:spLocks noGrp="1"/>
          </p:cNvSpPr>
          <p:nvPr>
            <p:ph type="body" sz="quarter" idx="12" hasCustomPrompt="1"/>
          </p:nvPr>
        </p:nvSpPr>
        <p:spPr>
          <a:xfrm>
            <a:off x="0" y="1522800"/>
            <a:ext cx="15048000" cy="3420000"/>
          </a:xfrm>
          <a:solidFill>
            <a:srgbClr val="FFFFFF">
              <a:alpha val="85098"/>
            </a:srgbClr>
          </a:solidFill>
        </p:spPr>
        <p:txBody>
          <a:bodyPr/>
          <a:lstStyle>
            <a:lvl1pPr marL="0" indent="0">
              <a:buFontTx/>
              <a:buNone/>
              <a:defRPr/>
            </a:lvl1pPr>
          </a:lstStyle>
          <a:p>
            <a:pPr lvl="0"/>
            <a:r>
              <a:rPr lang="cs-CZ" dirty="0"/>
              <a:t> </a:t>
            </a:r>
          </a:p>
        </p:txBody>
      </p:sp>
      <p:sp>
        <p:nvSpPr>
          <p:cNvPr id="9" name="Bílá pod nadpisem" hidden="1"/>
          <p:cNvSpPr/>
          <p:nvPr userDrawn="1"/>
        </p:nvSpPr>
        <p:spPr>
          <a:xfrm>
            <a:off x="4500000" y="1522800"/>
            <a:ext cx="10440000" cy="3420000"/>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17" hidden="1">
            <a:extLst>
              <a:ext uri="{FF2B5EF4-FFF2-40B4-BE49-F238E27FC236}">
                <a16:creationId xmlns:a16="http://schemas.microsoft.com/office/drawing/2014/main" id="{BCC887BD-1330-4E6F-92EE-65D69E01A7EE}"/>
              </a:ext>
            </a:extLst>
          </p:cNvPr>
          <p:cNvCxnSpPr/>
          <p:nvPr userDrawn="1"/>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Logo MZe" hidden="1">
            <a:extLst>
              <a:ext uri="{FF2B5EF4-FFF2-40B4-BE49-F238E27FC236}">
                <a16:creationId xmlns:a16="http://schemas.microsoft.com/office/drawing/2014/main" id="{D7F392D9-0192-44DF-B5B6-E60B0F320C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462" y="3215692"/>
            <a:ext cx="3133350" cy="1353315"/>
          </a:xfrm>
          <a:prstGeom prst="rect">
            <a:avLst/>
          </a:prstGeom>
        </p:spPr>
      </p:pic>
      <p:pic>
        <p:nvPicPr>
          <p:cNvPr id="8" name="Logo MZe png" hidden="1">
            <a:extLst>
              <a:ext uri="{FF2B5EF4-FFF2-40B4-BE49-F238E27FC236}">
                <a16:creationId xmlns:a16="http://schemas.microsoft.com/office/drawing/2014/main" id="{129EC058-4951-49A8-B2F1-71C45ED316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725" y="3214934"/>
            <a:ext cx="3133350" cy="1353315"/>
          </a:xfrm>
          <a:prstGeom prst="rect">
            <a:avLst/>
          </a:prstGeom>
        </p:spPr>
      </p:pic>
      <p:sp>
        <p:nvSpPr>
          <p:cNvPr id="16" name="Datum">
            <a:extLst>
              <a:ext uri="{FF2B5EF4-FFF2-40B4-BE49-F238E27FC236}">
                <a16:creationId xmlns:a16="http://schemas.microsoft.com/office/drawing/2014/main" id="{19795874-6BF3-4E26-B86E-D2075A368DBC}"/>
              </a:ext>
            </a:extLst>
          </p:cNvPr>
          <p:cNvSpPr>
            <a:spLocks noGrp="1"/>
          </p:cNvSpPr>
          <p:nvPr>
            <p:ph type="body" sz="quarter" idx="11" hasCustomPrompt="1"/>
          </p:nvPr>
        </p:nvSpPr>
        <p:spPr>
          <a:xfrm>
            <a:off x="828000" y="2160000"/>
            <a:ext cx="2880000" cy="720000"/>
          </a:xfrm>
          <a:noFill/>
        </p:spPr>
        <p:txBody>
          <a:bodyPr tIns="0" rIns="0">
            <a:noAutofit/>
          </a:bodyPr>
          <a:lstStyle>
            <a:lvl1pPr marL="0" indent="0" algn="r">
              <a:spcBef>
                <a:spcPts val="0"/>
              </a:spcBef>
              <a:buFontTx/>
              <a:buNone/>
              <a:defRPr sz="2800"/>
            </a:lvl1pPr>
          </a:lstStyle>
          <a:p>
            <a:pPr lvl="0"/>
            <a:r>
              <a:rPr lang="cs-CZ" dirty="0"/>
              <a:t>Datum</a:t>
            </a:r>
          </a:p>
        </p:txBody>
      </p:sp>
      <p:sp>
        <p:nvSpPr>
          <p:cNvPr id="3" name="Subtitle 2"/>
          <p:cNvSpPr>
            <a:spLocks noGrp="1"/>
          </p:cNvSpPr>
          <p:nvPr>
            <p:ph type="subTitle" idx="1" hasCustomPrompt="1"/>
          </p:nvPr>
        </p:nvSpPr>
        <p:spPr>
          <a:xfrm>
            <a:off x="4500000" y="4140000"/>
            <a:ext cx="10080000" cy="720724"/>
          </a:xfrm>
        </p:spPr>
        <p:txBody>
          <a:bodyPr>
            <a:noAutofit/>
          </a:bodyPr>
          <a:lstStyle>
            <a:lvl1pPr marL="0" indent="0" algn="l">
              <a:spcBef>
                <a:spcPts val="0"/>
              </a:spcBef>
              <a:buNone/>
              <a:defRPr sz="2800" cap="all"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Autor prezentace</a:t>
            </a:r>
            <a:endParaRPr lang="en-US" dirty="0"/>
          </a:p>
        </p:txBody>
      </p:sp>
      <p:sp>
        <p:nvSpPr>
          <p:cNvPr id="2" name="Title 1"/>
          <p:cNvSpPr>
            <a:spLocks noGrp="1"/>
          </p:cNvSpPr>
          <p:nvPr>
            <p:ph type="ctrTitle" hasCustomPrompt="1"/>
          </p:nvPr>
        </p:nvSpPr>
        <p:spPr>
          <a:xfrm>
            <a:off x="4500000" y="1990800"/>
            <a:ext cx="10080000" cy="1980000"/>
          </a:xfrm>
          <a:noFill/>
        </p:spPr>
        <p:txBody>
          <a:bodyPr lIns="0" tIns="0" anchor="t" anchorCtr="0">
            <a:noAutofit/>
          </a:bodyPr>
          <a:lstStyle>
            <a:lvl1pPr algn="l">
              <a:lnSpc>
                <a:spcPts val="7800"/>
              </a:lnSpc>
              <a:defRPr sz="6600"/>
            </a:lvl1pPr>
          </a:lstStyle>
          <a:p>
            <a:r>
              <a:rPr lang="cs-CZ" dirty="0"/>
              <a:t>Název</a:t>
            </a:r>
            <a:br>
              <a:rPr lang="cs-CZ" dirty="0"/>
            </a:br>
            <a:r>
              <a:rPr lang="cs-CZ" dirty="0"/>
              <a:t>Prezentace</a:t>
            </a:r>
            <a:endParaRPr lang="en-US" dirty="0"/>
          </a:p>
        </p:txBody>
      </p:sp>
    </p:spTree>
    <p:extLst>
      <p:ext uri="{BB962C8B-B14F-4D97-AF65-F5344CB8AC3E}">
        <p14:creationId xmlns:p14="http://schemas.microsoft.com/office/powerpoint/2010/main" val="334833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Úzký obrázek,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7920000" y="1980000"/>
            <a:ext cx="15217200" cy="1260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2" name="Zástupný symbol pro text 13"/>
          <p:cNvSpPr>
            <a:spLocks noGrp="1"/>
          </p:cNvSpPr>
          <p:nvPr>
            <p:ph type="body" sz="quarter" idx="19"/>
          </p:nvPr>
        </p:nvSpPr>
        <p:spPr>
          <a:xfrm>
            <a:off x="7920000" y="3420000"/>
            <a:ext cx="15217200" cy="1656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pic>
        <p:nvPicPr>
          <p:cNvPr id="20" name="Obrázek 19">
            <a:extLst>
              <a:ext uri="{FF2B5EF4-FFF2-40B4-BE49-F238E27FC236}">
                <a16:creationId xmlns:a16="http://schemas.microsoft.com/office/drawing/2014/main" id="{B985BDA0-83BF-4CD1-88C1-35ED225559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6715125" y="440531"/>
            <a:ext cx="525846" cy="12818269"/>
          </a:xfrm>
          <a:prstGeom prst="rect">
            <a:avLst/>
          </a:prstGeom>
        </p:spPr>
      </p:pic>
      <p:sp>
        <p:nvSpPr>
          <p:cNvPr id="5" name="Zástupný symbol pro text 4"/>
          <p:cNvSpPr>
            <a:spLocks noGrp="1"/>
          </p:cNvSpPr>
          <p:nvPr>
            <p:ph type="body" sz="quarter" idx="29"/>
          </p:nvPr>
        </p:nvSpPr>
        <p:spPr>
          <a:xfrm>
            <a:off x="7920000" y="5219700"/>
            <a:ext cx="15217200" cy="7239000"/>
          </a:xfrm>
        </p:spPr>
        <p:txBody>
          <a:bodyPr/>
          <a:lstStyle>
            <a:lvl1pPr marL="504000" indent="-504000">
              <a:buFontTx/>
              <a:buBlip>
                <a:blip r:embed="rId3"/>
              </a:buBlip>
              <a:defRPr cap="all" baseline="0">
                <a:solidFill>
                  <a:schemeClr val="accent2"/>
                </a:solidFill>
              </a:defRPr>
            </a:lvl1pPr>
            <a:lvl2pPr marL="1008000" indent="-504000">
              <a:buClr>
                <a:schemeClr val="accent2"/>
              </a:buClr>
              <a:buFont typeface="+mj-lt"/>
              <a:buAutoNum type="arabicPeriod"/>
              <a:defRPr/>
            </a:lvl2pPr>
          </a:lstStyle>
          <a:p>
            <a:pPr lvl="0"/>
            <a:r>
              <a:rPr lang="cs-CZ"/>
              <a:t>Kliknutím lze upravit styly předlohy textu.</a:t>
            </a:r>
          </a:p>
          <a:p>
            <a:pPr lvl="1"/>
            <a:r>
              <a:rPr lang="cs-CZ"/>
              <a:t>Druhá úroveň</a:t>
            </a:r>
          </a:p>
        </p:txBody>
      </p:sp>
    </p:spTree>
    <p:extLst>
      <p:ext uri="{BB962C8B-B14F-4D97-AF65-F5344CB8AC3E}">
        <p14:creationId xmlns:p14="http://schemas.microsoft.com/office/powerpoint/2010/main" val="131548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Úzký text s obrázek, střední obrázek či graf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500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500000" cy="41040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5" name="Zástupný symbol pro obsah 4"/>
          <p:cNvSpPr>
            <a:spLocks noGrp="1"/>
          </p:cNvSpPr>
          <p:nvPr>
            <p:ph sz="quarter" idx="15" hasCustomPrompt="1"/>
          </p:nvPr>
        </p:nvSpPr>
        <p:spPr>
          <a:xfrm>
            <a:off x="7239600" y="1979612"/>
            <a:ext cx="10248300" cy="9900000"/>
          </a:xfrm>
        </p:spPr>
        <p:txBody>
          <a:bodyPr/>
          <a:lstStyle>
            <a:lvl1pPr>
              <a:defRPr/>
            </a:lvl1pPr>
          </a:lstStyle>
          <a:p>
            <a:pPr lvl="0"/>
            <a:r>
              <a:rPr lang="cs-CZ" dirty="0"/>
              <a:t>Obrázek nebo graf se zdrojem, případně text</a:t>
            </a:r>
          </a:p>
        </p:txBody>
      </p:sp>
      <p:sp>
        <p:nvSpPr>
          <p:cNvPr id="9"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sp>
        <p:nvSpPr>
          <p:cNvPr id="6" name="Zástupný symbol pro obrázek 5"/>
          <p:cNvSpPr>
            <a:spLocks noGrp="1"/>
          </p:cNvSpPr>
          <p:nvPr>
            <p:ph type="pic" sz="quarter" idx="26"/>
          </p:nvPr>
        </p:nvSpPr>
        <p:spPr>
          <a:xfrm>
            <a:off x="1249200" y="8679600"/>
            <a:ext cx="4500000" cy="3787200"/>
          </a:xfrm>
        </p:spPr>
        <p:txBody>
          <a:bodyPr/>
          <a:lstStyle/>
          <a:p>
            <a:r>
              <a:rPr lang="cs-CZ"/>
              <a:t>Kliknutím na ikonu přidáte obrázek.</a:t>
            </a:r>
            <a:endParaRPr lang="cs-CZ" dirty="0"/>
          </a:p>
        </p:txBody>
      </p:sp>
      <p:sp>
        <p:nvSpPr>
          <p:cNvPr id="11" name="Zástupný symbol pro text 13"/>
          <p:cNvSpPr>
            <a:spLocks noGrp="1"/>
          </p:cNvSpPr>
          <p:nvPr>
            <p:ph type="body" sz="quarter" idx="17" hasCustomPrompt="1"/>
          </p:nvPr>
        </p:nvSpPr>
        <p:spPr>
          <a:xfrm>
            <a:off x="18072000" y="288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18072000" y="342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7" hasCustomPrompt="1"/>
          </p:nvPr>
        </p:nvSpPr>
        <p:spPr>
          <a:xfrm>
            <a:off x="18072000" y="516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8" hasCustomPrompt="1"/>
          </p:nvPr>
        </p:nvSpPr>
        <p:spPr>
          <a:xfrm>
            <a:off x="18072000" y="5724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9" hasCustomPrompt="1"/>
          </p:nvPr>
        </p:nvSpPr>
        <p:spPr>
          <a:xfrm>
            <a:off x="18072000" y="744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30" hasCustomPrompt="1"/>
          </p:nvPr>
        </p:nvSpPr>
        <p:spPr>
          <a:xfrm>
            <a:off x="18072000" y="7992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31" hasCustomPrompt="1"/>
          </p:nvPr>
        </p:nvSpPr>
        <p:spPr>
          <a:xfrm>
            <a:off x="18072000" y="9720000"/>
            <a:ext cx="2880000" cy="432000"/>
          </a:xfrm>
        </p:spPr>
        <p:txBody>
          <a:bodyPr anchor="t" anchorCtr="0">
            <a:no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9" name="Zástupný symbol pro text 13"/>
          <p:cNvSpPr>
            <a:spLocks noGrp="1"/>
          </p:cNvSpPr>
          <p:nvPr>
            <p:ph type="body" sz="quarter" idx="32" hasCustomPrompt="1"/>
          </p:nvPr>
        </p:nvSpPr>
        <p:spPr>
          <a:xfrm>
            <a:off x="18072000" y="10260000"/>
            <a:ext cx="2880000" cy="144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pic>
        <p:nvPicPr>
          <p:cNvPr id="20" name="Obrázek 19">
            <a:extLst>
              <a:ext uri="{FF2B5EF4-FFF2-40B4-BE49-F238E27FC236}">
                <a16:creationId xmlns:a16="http://schemas.microsoft.com/office/drawing/2014/main" id="{3269660E-B4FE-4175-AA01-54B65588DE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20546"/>
          <a:stretch/>
        </p:blipFill>
        <p:spPr>
          <a:xfrm flipH="1">
            <a:off x="6257925" y="2012155"/>
            <a:ext cx="525846" cy="10454645"/>
          </a:xfrm>
          <a:prstGeom prst="rect">
            <a:avLst/>
          </a:prstGeom>
        </p:spPr>
      </p:pic>
      <p:sp>
        <p:nvSpPr>
          <p:cNvPr id="3" name="Zástupný symbol pro datum 2">
            <a:extLst>
              <a:ext uri="{FF2B5EF4-FFF2-40B4-BE49-F238E27FC236}">
                <a16:creationId xmlns:a16="http://schemas.microsoft.com/office/drawing/2014/main" id="{94112CEA-A89A-40F5-9B5A-7589038E7C10}"/>
              </a:ext>
            </a:extLst>
          </p:cNvPr>
          <p:cNvSpPr>
            <a:spLocks noGrp="1"/>
          </p:cNvSpPr>
          <p:nvPr>
            <p:ph type="dt" sz="half" idx="33"/>
          </p:nvPr>
        </p:nvSpPr>
        <p:spPr/>
        <p:txBody>
          <a:bodyPr/>
          <a:lstStyle/>
          <a:p>
            <a:fld id="{9B3895B8-0BD6-4EDC-959F-D82D66CA15D6}" type="datetimeFigureOut">
              <a:rPr lang="cs-CZ" smtClean="0"/>
              <a:t>24.11.2022</a:t>
            </a:fld>
            <a:endParaRPr lang="cs-CZ" dirty="0"/>
          </a:p>
        </p:txBody>
      </p:sp>
      <p:sp>
        <p:nvSpPr>
          <p:cNvPr id="7" name="Zástupný symbol pro zápatí 6">
            <a:extLst>
              <a:ext uri="{FF2B5EF4-FFF2-40B4-BE49-F238E27FC236}">
                <a16:creationId xmlns:a16="http://schemas.microsoft.com/office/drawing/2014/main" id="{09A95665-5191-4CEE-B676-2081A6A1E177}"/>
              </a:ext>
            </a:extLst>
          </p:cNvPr>
          <p:cNvSpPr>
            <a:spLocks noGrp="1"/>
          </p:cNvSpPr>
          <p:nvPr>
            <p:ph type="ftr" sz="quarter" idx="34"/>
          </p:nvPr>
        </p:nvSpPr>
        <p:spPr/>
        <p:txBody>
          <a:bodyPr/>
          <a:lstStyle/>
          <a:p>
            <a:endParaRPr lang="cs-CZ" dirty="0"/>
          </a:p>
        </p:txBody>
      </p:sp>
      <p:sp>
        <p:nvSpPr>
          <p:cNvPr id="8" name="Zástupný symbol pro číslo snímku 7">
            <a:extLst>
              <a:ext uri="{FF2B5EF4-FFF2-40B4-BE49-F238E27FC236}">
                <a16:creationId xmlns:a16="http://schemas.microsoft.com/office/drawing/2014/main" id="{D92B6150-2864-4F6A-814F-8C54C94CA5FD}"/>
              </a:ext>
            </a:extLst>
          </p:cNvPr>
          <p:cNvSpPr>
            <a:spLocks noGrp="1"/>
          </p:cNvSpPr>
          <p:nvPr>
            <p:ph type="sldNum" sz="quarter" idx="35"/>
          </p:nvPr>
        </p:nvSpPr>
        <p:spPr/>
        <p:txBody>
          <a:bodyPr/>
          <a:lstStyle/>
          <a:p>
            <a:fld id="{C79EEDCB-EB91-4C4F-A503-5C6FE3AC84D2}" type="slidenum">
              <a:rPr lang="cs-CZ" smtClean="0"/>
              <a:t>‹#›</a:t>
            </a:fld>
            <a:endParaRPr lang="cs-CZ" dirty="0"/>
          </a:p>
        </p:txBody>
      </p:sp>
    </p:spTree>
    <p:extLst>
      <p:ext uri="{BB962C8B-B14F-4D97-AF65-F5344CB8AC3E}">
        <p14:creationId xmlns:p14="http://schemas.microsoft.com/office/powerpoint/2010/main" val="2892229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snímek s lístke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Tree>
    <p:extLst>
      <p:ext uri="{BB962C8B-B14F-4D97-AF65-F5344CB8AC3E}">
        <p14:creationId xmlns:p14="http://schemas.microsoft.com/office/powerpoint/2010/main" val="78766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eden obsah">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a:t>Kliknutím lze upravit styl.</a:t>
            </a:r>
          </a:p>
        </p:txBody>
      </p:sp>
      <p:sp>
        <p:nvSpPr>
          <p:cNvPr id="4" name="Zástupný symbol pro obsah 3"/>
          <p:cNvSpPr>
            <a:spLocks noGrp="1"/>
          </p:cNvSpPr>
          <p:nvPr>
            <p:ph sz="quarter" idx="13"/>
          </p:nvPr>
        </p:nvSpPr>
        <p:spPr>
          <a:xfrm>
            <a:off x="1249200" y="3240000"/>
            <a:ext cx="21888000" cy="9226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5" name="Lístek s linkou">
            <a:extLst>
              <a:ext uri="{FF2B5EF4-FFF2-40B4-BE49-F238E27FC236}">
                <a16:creationId xmlns:a16="http://schemas.microsoft.com/office/drawing/2014/main" id="{2F88637D-9D11-4D14-8869-265BC0D470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428625" y="450055"/>
            <a:ext cx="525846" cy="12818269"/>
          </a:xfrm>
          <a:prstGeom prst="rect">
            <a:avLst/>
          </a:prstGeom>
        </p:spPr>
      </p:pic>
    </p:spTree>
    <p:extLst>
      <p:ext uri="{BB962C8B-B14F-4D97-AF65-F5344CB8AC3E}">
        <p14:creationId xmlns:p14="http://schemas.microsoft.com/office/powerpoint/2010/main" val="152214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2" name="Nadpis 1"/>
          <p:cNvSpPr>
            <a:spLocks noGrp="1"/>
          </p:cNvSpPr>
          <p:nvPr>
            <p:ph type="title"/>
          </p:nvPr>
        </p:nvSpPr>
        <p:spPr/>
        <p:txBody>
          <a:bodyPr/>
          <a:lstStyle/>
          <a:p>
            <a:r>
              <a:rPr lang="cs-CZ"/>
              <a:t>Kliknutím lze upravit styl.</a:t>
            </a:r>
            <a:endParaRPr lang="cs-CZ" dirty="0"/>
          </a:p>
        </p:txBody>
      </p:sp>
      <p:sp>
        <p:nvSpPr>
          <p:cNvPr id="4" name="Zástupný symbol pro obsah 3"/>
          <p:cNvSpPr>
            <a:spLocks noGrp="1"/>
          </p:cNvSpPr>
          <p:nvPr>
            <p:ph sz="quarter" idx="13"/>
          </p:nvPr>
        </p:nvSpPr>
        <p:spPr>
          <a:xfrm>
            <a:off x="1249200" y="3240000"/>
            <a:ext cx="10321200" cy="9226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3"/>
          <p:cNvSpPr>
            <a:spLocks noGrp="1"/>
          </p:cNvSpPr>
          <p:nvPr>
            <p:ph sz="quarter" idx="14"/>
          </p:nvPr>
        </p:nvSpPr>
        <p:spPr>
          <a:xfrm>
            <a:off x="12816000" y="3240000"/>
            <a:ext cx="10321200" cy="9226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7" name="Lístek s linkou">
            <a:extLst>
              <a:ext uri="{FF2B5EF4-FFF2-40B4-BE49-F238E27FC236}">
                <a16:creationId xmlns:a16="http://schemas.microsoft.com/office/drawing/2014/main" id="{FE473D67-62FC-4236-8B45-60F0391550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428625" y="450055"/>
            <a:ext cx="525846" cy="12818269"/>
          </a:xfrm>
          <a:prstGeom prst="rect">
            <a:avLst/>
          </a:prstGeom>
        </p:spPr>
      </p:pic>
    </p:spTree>
    <p:extLst>
      <p:ext uri="{BB962C8B-B14F-4D97-AF65-F5344CB8AC3E}">
        <p14:creationId xmlns:p14="http://schemas.microsoft.com/office/powerpoint/2010/main" val="4149270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ěkujeme za pozornost">
    <p:spTree>
      <p:nvGrpSpPr>
        <p:cNvPr id="1" name=""/>
        <p:cNvGrpSpPr/>
        <p:nvPr/>
      </p:nvGrpSpPr>
      <p:grpSpPr>
        <a:xfrm>
          <a:off x="0" y="0"/>
          <a:ext cx="0" cy="0"/>
          <a:chOff x="0" y="0"/>
          <a:chExt cx="0" cy="0"/>
        </a:xfrm>
      </p:grpSpPr>
      <p:sp>
        <p:nvSpPr>
          <p:cNvPr id="9" name="Bílý podklad">
            <a:extLst>
              <a:ext uri="{FF2B5EF4-FFF2-40B4-BE49-F238E27FC236}">
                <a16:creationId xmlns:a16="http://schemas.microsoft.com/office/drawing/2014/main" id="{92AF821C-5C62-41EB-8EE6-BD2D59AAC7FE}"/>
              </a:ext>
            </a:extLst>
          </p:cNvPr>
          <p:cNvSpPr>
            <a:spLocks noGrp="1"/>
          </p:cNvSpPr>
          <p:nvPr>
            <p:ph type="body" sz="quarter" idx="12" hasCustomPrompt="1"/>
          </p:nvPr>
        </p:nvSpPr>
        <p:spPr>
          <a:xfrm>
            <a:off x="5713587" y="4338000"/>
            <a:ext cx="12960000" cy="5040000"/>
          </a:xfrm>
          <a:solidFill>
            <a:srgbClr val="FFFFFF">
              <a:alpha val="85098"/>
            </a:srgbClr>
          </a:solidFill>
        </p:spPr>
        <p:txBody>
          <a:bodyPr/>
          <a:lstStyle>
            <a:lvl1pPr marL="0" indent="0">
              <a:buFontTx/>
              <a:buNone/>
              <a:defRPr/>
            </a:lvl1pPr>
          </a:lstStyle>
          <a:p>
            <a:pPr lvl="0"/>
            <a:r>
              <a:rPr lang="cs-CZ" dirty="0"/>
              <a:t> </a:t>
            </a:r>
          </a:p>
        </p:txBody>
      </p:sp>
      <p:sp>
        <p:nvSpPr>
          <p:cNvPr id="2" name="Title 1"/>
          <p:cNvSpPr>
            <a:spLocks noGrp="1"/>
          </p:cNvSpPr>
          <p:nvPr>
            <p:ph type="ctrTitle" hasCustomPrompt="1"/>
          </p:nvPr>
        </p:nvSpPr>
        <p:spPr>
          <a:xfrm>
            <a:off x="10861200" y="4338000"/>
            <a:ext cx="7812387" cy="3780000"/>
          </a:xfrm>
          <a:noFill/>
        </p:spPr>
        <p:txBody>
          <a:bodyPr lIns="0" tIns="0" anchor="ctr" anchorCtr="0">
            <a:normAutofit/>
          </a:bodyPr>
          <a:lstStyle>
            <a:lvl1pPr algn="l">
              <a:lnSpc>
                <a:spcPts val="7800"/>
              </a:lnSpc>
              <a:defRPr sz="6600" baseline="0"/>
            </a:lvl1pPr>
          </a:lstStyle>
          <a:p>
            <a:r>
              <a:rPr lang="cs-CZ" dirty="0"/>
              <a:t>Děkujeme</a:t>
            </a:r>
            <a:br>
              <a:rPr lang="cs-CZ" dirty="0"/>
            </a:br>
            <a:r>
              <a:rPr lang="cs-CZ" dirty="0"/>
              <a:t>za pozornost</a:t>
            </a:r>
            <a:endParaRPr lang="en-US" dirty="0"/>
          </a:p>
        </p:txBody>
      </p:sp>
      <p:sp>
        <p:nvSpPr>
          <p:cNvPr id="3" name="Subtitle 2"/>
          <p:cNvSpPr>
            <a:spLocks noGrp="1"/>
          </p:cNvSpPr>
          <p:nvPr>
            <p:ph type="subTitle" idx="1" hasCustomPrompt="1"/>
          </p:nvPr>
        </p:nvSpPr>
        <p:spPr>
          <a:xfrm>
            <a:off x="5713587" y="8118000"/>
            <a:ext cx="12960000" cy="1260000"/>
          </a:xfrm>
          <a:noFill/>
        </p:spPr>
        <p:txBody>
          <a:bodyPr anchor="ctr" anchorCtr="1">
            <a:normAutofit/>
          </a:bodyPr>
          <a:lstStyle>
            <a:lvl1pPr marL="0" indent="0" algn="ctr">
              <a:spcBef>
                <a:spcPts val="600"/>
              </a:spcBef>
              <a:spcAft>
                <a:spcPts val="600"/>
              </a:spcAft>
              <a:buNone/>
              <a:defRPr sz="2800" cap="none" baseline="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cs-CZ" dirty="0"/>
              <a:t>Kontakty:  Jméno, adresa, e-mail, telefonní číslo</a:t>
            </a:r>
            <a:br>
              <a:rPr lang="cs-CZ" dirty="0"/>
            </a:br>
            <a:r>
              <a:rPr lang="cs-CZ" dirty="0"/>
              <a:t>Autor fotografií: Jméno</a:t>
            </a:r>
            <a:endParaRPr lang="en-US" dirty="0"/>
          </a:p>
        </p:txBody>
      </p:sp>
      <p:sp>
        <p:nvSpPr>
          <p:cNvPr id="5" name="Zástup Podkladový obrázek"/>
          <p:cNvSpPr>
            <a:spLocks noGrp="1" noChangeAspect="1"/>
          </p:cNvSpPr>
          <p:nvPr>
            <p:ph type="pic" sz="quarter" idx="13"/>
          </p:nvPr>
        </p:nvSpPr>
        <p:spPr>
          <a:xfrm>
            <a:off x="457200" y="457200"/>
            <a:ext cx="23472000" cy="12801600"/>
          </a:xfrm>
        </p:spPr>
        <p:txBody>
          <a:bodyPr/>
          <a:lstStyle/>
          <a:p>
            <a:r>
              <a:rPr lang="cs-CZ"/>
              <a:t>Kliknutím na ikonu přidáte obrázek.</a:t>
            </a:r>
            <a:endParaRPr lang="cs-CZ" dirty="0"/>
          </a:p>
        </p:txBody>
      </p:sp>
    </p:spTree>
    <p:extLst>
      <p:ext uri="{BB962C8B-B14F-4D97-AF65-F5344CB8AC3E}">
        <p14:creationId xmlns:p14="http://schemas.microsoft.com/office/powerpoint/2010/main" val="1416810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31600" y="1980000"/>
            <a:ext cx="10614150" cy="1224000"/>
          </a:xfrm>
        </p:spPr>
        <p:txBody>
          <a:bodyPr/>
          <a:lstStyle>
            <a:lvl1pPr>
              <a:defRPr>
                <a:solidFill>
                  <a:schemeClr val="accent2"/>
                </a:solidFill>
              </a:defRPr>
            </a:lvl1pPr>
          </a:lstStyle>
          <a:p>
            <a:r>
              <a:rPr lang="cs-CZ" dirty="0"/>
              <a:t>OBSAH</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825200" cy="12801600"/>
          </a:xfrm>
        </p:spPr>
        <p:txBody>
          <a:bodyPr/>
          <a:lstStyle/>
          <a:p>
            <a:r>
              <a:rPr lang="cs-CZ"/>
              <a:t>Kliknutím na ikonu přidáte obrázek.</a:t>
            </a:r>
            <a:endParaRPr lang="cs-CZ" dirty="0"/>
          </a:p>
        </p:txBody>
      </p:sp>
      <p:pic>
        <p:nvPicPr>
          <p:cNvPr id="10" name="Lístek s linkou">
            <a:extLst>
              <a:ext uri="{FF2B5EF4-FFF2-40B4-BE49-F238E27FC236}">
                <a16:creationId xmlns:a16="http://schemas.microsoft.com/office/drawing/2014/main" id="{F1E5EC0C-7B1D-47EC-A3E1-2B402F0B6C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11706225" y="450055"/>
            <a:ext cx="525846" cy="12818269"/>
          </a:xfrm>
          <a:prstGeom prst="rect">
            <a:avLst/>
          </a:prstGeom>
        </p:spPr>
      </p:pic>
      <p:sp>
        <p:nvSpPr>
          <p:cNvPr id="14" name="Zástup Položka obsahu 1"/>
          <p:cNvSpPr>
            <a:spLocks noGrp="1"/>
          </p:cNvSpPr>
          <p:nvPr>
            <p:ph type="body" sz="quarter" idx="14" hasCustomPrompt="1"/>
          </p:nvPr>
        </p:nvSpPr>
        <p:spPr>
          <a:xfrm>
            <a:off x="12531600" y="3672000"/>
            <a:ext cx="10605600" cy="8786700"/>
          </a:xfrm>
        </p:spPr>
        <p:txBody>
          <a:bodyPr/>
          <a:lstStyle>
            <a:lvl1pPr marL="648000" indent="-648000">
              <a:spcBef>
                <a:spcPts val="0"/>
              </a:spcBef>
              <a:spcAft>
                <a:spcPts val="9000"/>
              </a:spcAft>
              <a:buSzPct val="150000"/>
              <a:buFontTx/>
              <a:buBlip>
                <a:blip r:embed="rId3"/>
              </a:buBlip>
              <a:defRPr sz="3600" cap="all" baseline="0">
                <a:solidFill>
                  <a:schemeClr val="accent1"/>
                </a:solidFill>
              </a:defRPr>
            </a:lvl1pPr>
          </a:lstStyle>
          <a:p>
            <a:pPr lvl="0"/>
            <a:r>
              <a:rPr lang="cs-CZ" dirty="0"/>
              <a:t>Položka obsahu</a:t>
            </a:r>
          </a:p>
        </p:txBody>
      </p:sp>
    </p:spTree>
    <p:extLst>
      <p:ext uri="{BB962C8B-B14F-4D97-AF65-F5344CB8AC3E}">
        <p14:creationId xmlns:p14="http://schemas.microsoft.com/office/powerpoint/2010/main" val="7835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zký text, široký obráze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457200"/>
            <a:ext cx="166896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pic>
        <p:nvPicPr>
          <p:cNvPr id="6" name="Obrázek 5">
            <a:extLst>
              <a:ext uri="{FF2B5EF4-FFF2-40B4-BE49-F238E27FC236}">
                <a16:creationId xmlns:a16="http://schemas.microsoft.com/office/drawing/2014/main" id="{1F1858FF-BDE0-4C5E-8D26-8CEB645524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79" r="70308" b="14837"/>
          <a:stretch/>
        </p:blipFill>
        <p:spPr>
          <a:xfrm flipH="1">
            <a:off x="6257925" y="2021681"/>
            <a:ext cx="525846" cy="11237119"/>
          </a:xfrm>
          <a:prstGeom prst="rect">
            <a:avLst/>
          </a:prstGeom>
        </p:spPr>
      </p:pic>
    </p:spTree>
    <p:extLst>
      <p:ext uri="{BB962C8B-B14F-4D97-AF65-F5344CB8AC3E}">
        <p14:creationId xmlns:p14="http://schemas.microsoft.com/office/powerpoint/2010/main" val="421612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zký obrázek a text v blocích">
    <p:spTree>
      <p:nvGrpSpPr>
        <p:cNvPr id="1" name=""/>
        <p:cNvGrpSpPr/>
        <p:nvPr/>
      </p:nvGrpSpPr>
      <p:grpSpPr>
        <a:xfrm>
          <a:off x="0" y="0"/>
          <a:ext cx="0" cy="0"/>
          <a:chOff x="0" y="0"/>
          <a:chExt cx="0" cy="0"/>
        </a:xfrm>
      </p:grpSpPr>
      <p:sp>
        <p:nvSpPr>
          <p:cNvPr id="2" name="Title 1"/>
          <p:cNvSpPr>
            <a:spLocks noGrp="1"/>
          </p:cNvSpPr>
          <p:nvPr>
            <p:ph type="title"/>
          </p:nvPr>
        </p:nvSpPr>
        <p:spPr>
          <a:xfrm>
            <a:off x="7272000" y="1980000"/>
            <a:ext cx="4032000" cy="1980000"/>
          </a:xfrm>
        </p:spPr>
        <p:txBody>
          <a:bodyPr/>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7272000" y="4248000"/>
            <a:ext cx="4068000" cy="82107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11" name="Zástupný symbol pro text 13"/>
          <p:cNvSpPr>
            <a:spLocks noGrp="1"/>
          </p:cNvSpPr>
          <p:nvPr>
            <p:ph type="body" sz="quarter" idx="15" hasCustomPrompt="1"/>
          </p:nvPr>
        </p:nvSpPr>
        <p:spPr>
          <a:xfrm>
            <a:off x="126936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7" name="Zástupný symbol pro text 13"/>
          <p:cNvSpPr>
            <a:spLocks noGrp="1"/>
          </p:cNvSpPr>
          <p:nvPr>
            <p:ph type="body" sz="quarter" idx="16" hasCustomPrompt="1"/>
          </p:nvPr>
        </p:nvSpPr>
        <p:spPr>
          <a:xfrm>
            <a:off x="17906400" y="1980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9" name="Zástupný symbol pro text 13"/>
          <p:cNvSpPr>
            <a:spLocks noGrp="1"/>
          </p:cNvSpPr>
          <p:nvPr>
            <p:ph type="body" sz="quarter" idx="17" hasCustomPrompt="1"/>
          </p:nvPr>
        </p:nvSpPr>
        <p:spPr>
          <a:xfrm>
            <a:off x="126936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0" name="Zástupný symbol pro text 13"/>
          <p:cNvSpPr>
            <a:spLocks noGrp="1"/>
          </p:cNvSpPr>
          <p:nvPr>
            <p:ph type="body" sz="quarter" idx="18" hasCustomPrompt="1"/>
          </p:nvPr>
        </p:nvSpPr>
        <p:spPr>
          <a:xfrm>
            <a:off x="17906400" y="6696000"/>
            <a:ext cx="4320000" cy="540000"/>
          </a:xfrm>
        </p:spPr>
        <p:txBody>
          <a:bodyPr>
            <a:normAutofit/>
          </a:bodyPr>
          <a:lstStyle>
            <a:lvl1pPr marL="0" indent="0">
              <a:spcBef>
                <a:spcPts val="0"/>
              </a:spcBef>
              <a:buFontTx/>
              <a:buNone/>
              <a:defRPr sz="3200" cap="all" baseline="0">
                <a:solidFill>
                  <a:schemeClr val="accent1"/>
                </a:solidFill>
              </a:defRPr>
            </a:lvl1pPr>
          </a:lstStyle>
          <a:p>
            <a:pPr lvl="0"/>
            <a:r>
              <a:rPr lang="cs-CZ" dirty="0"/>
              <a:t>Podnadpis</a:t>
            </a:r>
          </a:p>
        </p:txBody>
      </p:sp>
      <p:sp>
        <p:nvSpPr>
          <p:cNvPr id="12" name="Zástupný symbol pro text 13"/>
          <p:cNvSpPr>
            <a:spLocks noGrp="1"/>
          </p:cNvSpPr>
          <p:nvPr>
            <p:ph type="body" sz="quarter" idx="19"/>
          </p:nvPr>
        </p:nvSpPr>
        <p:spPr>
          <a:xfrm>
            <a:off x="12693600" y="2628000"/>
            <a:ext cx="4320000" cy="3780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3" name="Zástupný symbol pro text 13"/>
          <p:cNvSpPr>
            <a:spLocks noGrp="1"/>
          </p:cNvSpPr>
          <p:nvPr>
            <p:ph type="body" sz="quarter" idx="20"/>
          </p:nvPr>
        </p:nvSpPr>
        <p:spPr>
          <a:xfrm>
            <a:off x="17906400" y="2628000"/>
            <a:ext cx="4320000" cy="3780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5" name="Zástupný symbol pro text 13"/>
          <p:cNvSpPr>
            <a:spLocks noGrp="1"/>
          </p:cNvSpPr>
          <p:nvPr>
            <p:ph type="body" sz="quarter" idx="21"/>
          </p:nvPr>
        </p:nvSpPr>
        <p:spPr>
          <a:xfrm>
            <a:off x="12693600" y="7344000"/>
            <a:ext cx="4320000" cy="3780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sp>
        <p:nvSpPr>
          <p:cNvPr id="16" name="Zástupný symbol pro text 13"/>
          <p:cNvSpPr>
            <a:spLocks noGrp="1"/>
          </p:cNvSpPr>
          <p:nvPr>
            <p:ph type="body" sz="quarter" idx="22"/>
          </p:nvPr>
        </p:nvSpPr>
        <p:spPr>
          <a:xfrm>
            <a:off x="17906400" y="7344000"/>
            <a:ext cx="4320000" cy="3780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Obrázek 19">
            <a:extLst>
              <a:ext uri="{FF2B5EF4-FFF2-40B4-BE49-F238E27FC236}">
                <a16:creationId xmlns:a16="http://schemas.microsoft.com/office/drawing/2014/main" id="{B985BDA0-83BF-4CD1-88C1-35ED225559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6715125" y="440531"/>
            <a:ext cx="525846" cy="12818269"/>
          </a:xfrm>
          <a:prstGeom prst="rect">
            <a:avLst/>
          </a:prstGeom>
        </p:spPr>
      </p:pic>
    </p:spTree>
    <p:extLst>
      <p:ext uri="{BB962C8B-B14F-4D97-AF65-F5344CB8AC3E}">
        <p14:creationId xmlns:p14="http://schemas.microsoft.com/office/powerpoint/2010/main" val="355933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řední obrázek, text, data">
    <p:spTree>
      <p:nvGrpSpPr>
        <p:cNvPr id="1" name=""/>
        <p:cNvGrpSpPr/>
        <p:nvPr/>
      </p:nvGrpSpPr>
      <p:grpSpPr>
        <a:xfrm>
          <a:off x="0" y="0"/>
          <a:ext cx="0" cy="0"/>
          <a:chOff x="0" y="0"/>
          <a:chExt cx="0" cy="0"/>
        </a:xfrm>
      </p:grpSpPr>
      <p:sp>
        <p:nvSpPr>
          <p:cNvPr id="2" name="Title 1"/>
          <p:cNvSpPr>
            <a:spLocks noGrp="1"/>
          </p:cNvSpPr>
          <p:nvPr>
            <p:ph type="title"/>
          </p:nvPr>
        </p:nvSpPr>
        <p:spPr>
          <a:xfrm>
            <a:off x="12682800" y="3240000"/>
            <a:ext cx="10454400" cy="1332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10562400" cy="128016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682800" y="4680000"/>
            <a:ext cx="10454400" cy="43200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9" name="Zástupný symbol pro text 13"/>
          <p:cNvSpPr>
            <a:spLocks noGrp="1"/>
          </p:cNvSpPr>
          <p:nvPr>
            <p:ph type="body" sz="quarter" idx="17" hasCustomPrompt="1"/>
          </p:nvPr>
        </p:nvSpPr>
        <p:spPr>
          <a:xfrm>
            <a:off x="16002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0" name="Zástupný symbol pro text 13"/>
          <p:cNvSpPr>
            <a:spLocks noGrp="1"/>
          </p:cNvSpPr>
          <p:nvPr>
            <p:ph type="body" sz="quarter" idx="18" hasCustomPrompt="1"/>
          </p:nvPr>
        </p:nvSpPr>
        <p:spPr>
          <a:xfrm>
            <a:off x="16002000" y="11634573"/>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17" name="Zástupný symbol pro obrázek 7"/>
          <p:cNvSpPr>
            <a:spLocks noGrp="1"/>
          </p:cNvSpPr>
          <p:nvPr>
            <p:ph type="pic" sz="quarter" idx="23"/>
          </p:nvPr>
        </p:nvSpPr>
        <p:spPr>
          <a:xfrm>
            <a:off x="12682800" y="9331200"/>
            <a:ext cx="2865600" cy="3135600"/>
          </a:xfrm>
        </p:spPr>
        <p:txBody>
          <a:bodyPr/>
          <a:lstStyle/>
          <a:p>
            <a:r>
              <a:rPr lang="cs-CZ"/>
              <a:t>Kliknutím na ikonu přidáte obrázek.</a:t>
            </a:r>
            <a:endParaRPr lang="cs-CZ" dirty="0"/>
          </a:p>
        </p:txBody>
      </p:sp>
      <p:sp>
        <p:nvSpPr>
          <p:cNvPr id="18" name="Zástupný symbol pro text 13"/>
          <p:cNvSpPr>
            <a:spLocks noGrp="1"/>
          </p:cNvSpPr>
          <p:nvPr>
            <p:ph type="body" sz="quarter" idx="24" hasCustomPrompt="1"/>
          </p:nvPr>
        </p:nvSpPr>
        <p:spPr>
          <a:xfrm>
            <a:off x="18684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5" hasCustomPrompt="1"/>
          </p:nvPr>
        </p:nvSpPr>
        <p:spPr>
          <a:xfrm>
            <a:off x="21348000" y="10440000"/>
            <a:ext cx="2160000" cy="1080000"/>
          </a:xfrm>
        </p:spPr>
        <p:txBody>
          <a:bodyPr anchor="ctr" anchorCtr="0">
            <a:normAutofit/>
          </a:bodyPr>
          <a:lstStyle>
            <a:lvl1pPr marL="0" indent="0">
              <a:spcBef>
                <a:spcPts val="0"/>
              </a:spcBef>
              <a:buFontTx/>
              <a:buNone/>
              <a:defRPr sz="9600" b="1" cap="all" baseline="0">
                <a:solidFill>
                  <a:schemeClr val="accent1"/>
                </a:solidFill>
                <a:latin typeface="+mj-lt"/>
              </a:defRPr>
            </a:lvl1pPr>
          </a:lstStyle>
          <a:p>
            <a:pPr lvl="0"/>
            <a:r>
              <a:rPr lang="cs-CZ" dirty="0"/>
              <a:t>0</a:t>
            </a:r>
          </a:p>
        </p:txBody>
      </p:sp>
      <p:sp>
        <p:nvSpPr>
          <p:cNvPr id="20" name="Zástupný symbol pro text 13"/>
          <p:cNvSpPr>
            <a:spLocks noGrp="1"/>
          </p:cNvSpPr>
          <p:nvPr>
            <p:ph type="body" sz="quarter" idx="26" hasCustomPrompt="1"/>
          </p:nvPr>
        </p:nvSpPr>
        <p:spPr>
          <a:xfrm>
            <a:off x="18684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sp>
        <p:nvSpPr>
          <p:cNvPr id="21" name="Zástupný symbol pro text 13"/>
          <p:cNvSpPr>
            <a:spLocks noGrp="1"/>
          </p:cNvSpPr>
          <p:nvPr>
            <p:ph type="body" sz="quarter" idx="27" hasCustomPrompt="1"/>
          </p:nvPr>
        </p:nvSpPr>
        <p:spPr>
          <a:xfrm>
            <a:off x="21348000" y="11635200"/>
            <a:ext cx="2160000" cy="792000"/>
          </a:xfrm>
        </p:spPr>
        <p:txBody>
          <a:bodyPr>
            <a:normAutofit/>
          </a:bodyPr>
          <a:lstStyle>
            <a:lvl1pPr marL="0" indent="0">
              <a:spcBef>
                <a:spcPts val="0"/>
              </a:spcBef>
              <a:buFontTx/>
              <a:buNone/>
              <a:defRPr sz="3600" b="1" cap="all" baseline="0">
                <a:solidFill>
                  <a:schemeClr val="accent1"/>
                </a:solidFill>
                <a:latin typeface="+mj-lt"/>
              </a:defRPr>
            </a:lvl1pPr>
          </a:lstStyle>
          <a:p>
            <a:pPr lvl="0"/>
            <a:r>
              <a:rPr lang="cs-CZ" dirty="0"/>
              <a:t>MJ</a:t>
            </a:r>
          </a:p>
        </p:txBody>
      </p:sp>
      <p:pic>
        <p:nvPicPr>
          <p:cNvPr id="13" name="Obrázek 12">
            <a:extLst>
              <a:ext uri="{FF2B5EF4-FFF2-40B4-BE49-F238E27FC236}">
                <a16:creationId xmlns:a16="http://schemas.microsoft.com/office/drawing/2014/main" id="{FF8C1C56-B361-4CFD-80E8-87A4618901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11439525" y="440531"/>
            <a:ext cx="525846" cy="12818269"/>
          </a:xfrm>
          <a:prstGeom prst="rect">
            <a:avLst/>
          </a:prstGeom>
        </p:spPr>
      </p:pic>
    </p:spTree>
    <p:extLst>
      <p:ext uri="{BB962C8B-B14F-4D97-AF65-F5344CB8AC3E}">
        <p14:creationId xmlns:p14="http://schemas.microsoft.com/office/powerpoint/2010/main" val="230968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Úzký text, graf či obrázek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16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6" name="Zástupný symbol pro obsah 5"/>
          <p:cNvSpPr>
            <a:spLocks noGrp="1"/>
          </p:cNvSpPr>
          <p:nvPr>
            <p:ph sz="quarter" idx="15" hasCustomPrompt="1"/>
          </p:nvPr>
        </p:nvSpPr>
        <p:spPr>
          <a:xfrm>
            <a:off x="7920000" y="2017713"/>
            <a:ext cx="15217200" cy="6022701"/>
          </a:xfrm>
        </p:spPr>
        <p:txBody>
          <a:bodyPr/>
          <a:lstStyle>
            <a:lvl1pPr>
              <a:defRPr baseline="0"/>
            </a:lvl1pPr>
          </a:lstStyle>
          <a:p>
            <a:pPr lvl="0"/>
            <a:r>
              <a:rPr lang="cs-CZ" dirty="0"/>
              <a:t>Kliknutím lze na ikonu lze vložit graf, ale i jiné objekty či text</a:t>
            </a:r>
          </a:p>
        </p:txBody>
      </p:sp>
      <p:sp>
        <p:nvSpPr>
          <p:cNvPr id="9" name="Zástupný symbol pro text 13"/>
          <p:cNvSpPr>
            <a:spLocks noGrp="1"/>
          </p:cNvSpPr>
          <p:nvPr>
            <p:ph type="body" sz="quarter" idx="17" hasCustomPrompt="1"/>
          </p:nvPr>
        </p:nvSpPr>
        <p:spPr>
          <a:xfrm>
            <a:off x="8910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0" name="Zástupný symbol pro text 13"/>
          <p:cNvSpPr>
            <a:spLocks noGrp="1"/>
          </p:cNvSpPr>
          <p:nvPr>
            <p:ph type="body" sz="quarter" idx="18" hasCustomPrompt="1"/>
          </p:nvPr>
        </p:nvSpPr>
        <p:spPr>
          <a:xfrm>
            <a:off x="8910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1" name="Zástupný symbol pro text 13"/>
          <p:cNvSpPr>
            <a:spLocks noGrp="1"/>
          </p:cNvSpPr>
          <p:nvPr>
            <p:ph type="body" sz="quarter" idx="19" hasCustomPrompt="1"/>
          </p:nvPr>
        </p:nvSpPr>
        <p:spPr>
          <a:xfrm>
            <a:off x="12366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20" hasCustomPrompt="1"/>
          </p:nvPr>
        </p:nvSpPr>
        <p:spPr>
          <a:xfrm>
            <a:off x="12366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3" name="Zástupný symbol pro text 13"/>
          <p:cNvSpPr>
            <a:spLocks noGrp="1"/>
          </p:cNvSpPr>
          <p:nvPr>
            <p:ph type="body" sz="quarter" idx="21" hasCustomPrompt="1"/>
          </p:nvPr>
        </p:nvSpPr>
        <p:spPr>
          <a:xfrm>
            <a:off x="15822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2" hasCustomPrompt="1"/>
          </p:nvPr>
        </p:nvSpPr>
        <p:spPr>
          <a:xfrm>
            <a:off x="15822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6" name="Zástupný symbol pro text 13"/>
          <p:cNvSpPr>
            <a:spLocks noGrp="1"/>
          </p:cNvSpPr>
          <p:nvPr>
            <p:ph type="body" sz="quarter" idx="23" hasCustomPrompt="1"/>
          </p:nvPr>
        </p:nvSpPr>
        <p:spPr>
          <a:xfrm>
            <a:off x="19278000" y="8676000"/>
            <a:ext cx="2880000" cy="1080000"/>
          </a:xfrm>
        </p:spPr>
        <p:txBody>
          <a:bodyPr anchor="b"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4" hasCustomPrompt="1"/>
          </p:nvPr>
        </p:nvSpPr>
        <p:spPr>
          <a:xfrm>
            <a:off x="19278000" y="9864000"/>
            <a:ext cx="2880000" cy="1800000"/>
          </a:xfrm>
        </p:spPr>
        <p:txBody>
          <a:bodyPr>
            <a:normAutofit/>
          </a:bodyPr>
          <a:lstStyle>
            <a:lvl1pPr marL="0" indent="0">
              <a:spcBef>
                <a:spcPts val="0"/>
              </a:spcBef>
              <a:buFontTx/>
              <a:buNone/>
              <a:defRPr sz="2800" b="0" cap="none" baseline="0">
                <a:solidFill>
                  <a:schemeClr val="bg2"/>
                </a:solidFill>
                <a:latin typeface="+mn-lt"/>
              </a:defRPr>
            </a:lvl1pPr>
          </a:lstStyle>
          <a:p>
            <a:pPr lvl="0"/>
            <a:r>
              <a:rPr lang="cs-CZ" dirty="0"/>
              <a:t>Popis</a:t>
            </a:r>
          </a:p>
        </p:txBody>
      </p:sp>
      <p:sp>
        <p:nvSpPr>
          <p:cNvPr id="18" name="Zástupný symbol pro text 13"/>
          <p:cNvSpPr>
            <a:spLocks noGrp="1"/>
          </p:cNvSpPr>
          <p:nvPr>
            <p:ph type="body" sz="quarter" idx="25" hasCustomPrompt="1"/>
          </p:nvPr>
        </p:nvSpPr>
        <p:spPr>
          <a:xfrm>
            <a:off x="7239600" y="12111000"/>
            <a:ext cx="158976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pic>
        <p:nvPicPr>
          <p:cNvPr id="19" name="Obrázek 18">
            <a:extLst>
              <a:ext uri="{FF2B5EF4-FFF2-40B4-BE49-F238E27FC236}">
                <a16:creationId xmlns:a16="http://schemas.microsoft.com/office/drawing/2014/main" id="{59D00A5E-2144-4E6A-95AD-4F60472D95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87" t="14411" r="71879" b="8523"/>
          <a:stretch/>
        </p:blipFill>
        <p:spPr>
          <a:xfrm>
            <a:off x="6191251" y="1903801"/>
            <a:ext cx="666750" cy="10562999"/>
          </a:xfrm>
          <a:prstGeom prst="rect">
            <a:avLst/>
          </a:prstGeom>
        </p:spPr>
      </p:pic>
      <p:sp>
        <p:nvSpPr>
          <p:cNvPr id="8" name="Zástupný symbol pro datum 7">
            <a:extLst>
              <a:ext uri="{FF2B5EF4-FFF2-40B4-BE49-F238E27FC236}">
                <a16:creationId xmlns:a16="http://schemas.microsoft.com/office/drawing/2014/main" id="{A0F8F35C-3EBD-4D92-A682-98134090EC07}"/>
              </a:ext>
            </a:extLst>
          </p:cNvPr>
          <p:cNvSpPr>
            <a:spLocks noGrp="1"/>
          </p:cNvSpPr>
          <p:nvPr>
            <p:ph type="dt" sz="half" idx="26"/>
          </p:nvPr>
        </p:nvSpPr>
        <p:spPr/>
        <p:txBody>
          <a:bodyPr/>
          <a:lstStyle/>
          <a:p>
            <a:fld id="{9B3895B8-0BD6-4EDC-959F-D82D66CA15D6}" type="datetimeFigureOut">
              <a:rPr lang="cs-CZ" smtClean="0"/>
              <a:t>24.11.2022</a:t>
            </a:fld>
            <a:endParaRPr lang="cs-CZ" dirty="0"/>
          </a:p>
        </p:txBody>
      </p:sp>
      <p:sp>
        <p:nvSpPr>
          <p:cNvPr id="20" name="Zástupný symbol pro zápatí 19">
            <a:extLst>
              <a:ext uri="{FF2B5EF4-FFF2-40B4-BE49-F238E27FC236}">
                <a16:creationId xmlns:a16="http://schemas.microsoft.com/office/drawing/2014/main" id="{83CB2368-0C7F-4A8D-82C9-F3F9B375AD32}"/>
              </a:ext>
            </a:extLst>
          </p:cNvPr>
          <p:cNvSpPr>
            <a:spLocks noGrp="1"/>
          </p:cNvSpPr>
          <p:nvPr>
            <p:ph type="ftr" sz="quarter" idx="27"/>
          </p:nvPr>
        </p:nvSpPr>
        <p:spPr/>
        <p:txBody>
          <a:bodyPr/>
          <a:lstStyle/>
          <a:p>
            <a:endParaRPr lang="cs-CZ" dirty="0"/>
          </a:p>
        </p:txBody>
      </p:sp>
      <p:sp>
        <p:nvSpPr>
          <p:cNvPr id="21" name="Zástupný symbol pro číslo snímku 20">
            <a:extLst>
              <a:ext uri="{FF2B5EF4-FFF2-40B4-BE49-F238E27FC236}">
                <a16:creationId xmlns:a16="http://schemas.microsoft.com/office/drawing/2014/main" id="{694D55FB-482C-4174-9D72-A2274FB4E155}"/>
              </a:ext>
            </a:extLst>
          </p:cNvPr>
          <p:cNvSpPr>
            <a:spLocks noGrp="1"/>
          </p:cNvSpPr>
          <p:nvPr>
            <p:ph type="sldNum" sz="quarter" idx="28"/>
          </p:nvPr>
        </p:nvSpPr>
        <p:spPr/>
        <p:txBody>
          <a:bodyPr/>
          <a:lstStyle/>
          <a:p>
            <a:fld id="{C79EEDCB-EB91-4C4F-A503-5C6FE3AC84D2}" type="slidenum">
              <a:rPr lang="cs-CZ" smtClean="0"/>
              <a:t>‹#›</a:t>
            </a:fld>
            <a:endParaRPr lang="cs-CZ" dirty="0"/>
          </a:p>
        </p:txBody>
      </p:sp>
    </p:spTree>
    <p:extLst>
      <p:ext uri="{BB962C8B-B14F-4D97-AF65-F5344CB8AC3E}">
        <p14:creationId xmlns:p14="http://schemas.microsoft.com/office/powerpoint/2010/main" val="1474424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Úzký text, tři obrázky s po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8" name="Zástupný symbol pro obrázek 7"/>
          <p:cNvSpPr>
            <a:spLocks noGrp="1"/>
          </p:cNvSpPr>
          <p:nvPr>
            <p:ph type="pic" sz="quarter" idx="13"/>
          </p:nvPr>
        </p:nvSpPr>
        <p:spPr>
          <a:xfrm>
            <a:off x="7239600" y="2059200"/>
            <a:ext cx="3812400" cy="5436000"/>
          </a:xfrm>
        </p:spPr>
        <p:txBody>
          <a:bodyPr/>
          <a:lstStyle/>
          <a:p>
            <a:r>
              <a:rPr lang="cs-CZ"/>
              <a:t>Kliknutím na ikonu přidáte obrázek.</a:t>
            </a:r>
            <a:endParaRPr lang="cs-CZ"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pic>
        <p:nvPicPr>
          <p:cNvPr id="4" name="Obrázek 3">
            <a:extLst>
              <a:ext uri="{FF2B5EF4-FFF2-40B4-BE49-F238E27FC236}">
                <a16:creationId xmlns:a16="http://schemas.microsoft.com/office/drawing/2014/main" id="{7E7E2288-C6D9-4297-B5DD-4093A2EB356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387" t="14411" r="71879" b="8523"/>
          <a:stretch/>
        </p:blipFill>
        <p:spPr>
          <a:xfrm>
            <a:off x="6191251" y="1903801"/>
            <a:ext cx="666750" cy="10562999"/>
          </a:xfrm>
          <a:prstGeom prst="rect">
            <a:avLst/>
          </a:prstGeom>
        </p:spPr>
      </p:pic>
      <p:sp>
        <p:nvSpPr>
          <p:cNvPr id="9" name="Zástupný symbol pro obrázek 7"/>
          <p:cNvSpPr>
            <a:spLocks noGrp="1"/>
          </p:cNvSpPr>
          <p:nvPr>
            <p:ph type="pic" sz="quarter" idx="15"/>
          </p:nvPr>
        </p:nvSpPr>
        <p:spPr>
          <a:xfrm>
            <a:off x="12529800" y="2059200"/>
            <a:ext cx="3812400" cy="5436000"/>
          </a:xfrm>
        </p:spPr>
        <p:txBody>
          <a:bodyPr/>
          <a:lstStyle/>
          <a:p>
            <a:r>
              <a:rPr lang="cs-CZ"/>
              <a:t>Kliknutím na ikonu přidáte obrázek.</a:t>
            </a:r>
            <a:endParaRPr lang="cs-CZ" dirty="0"/>
          </a:p>
        </p:txBody>
      </p:sp>
      <p:sp>
        <p:nvSpPr>
          <p:cNvPr id="10" name="Zástupný symbol pro obrázek 7"/>
          <p:cNvSpPr>
            <a:spLocks noGrp="1"/>
          </p:cNvSpPr>
          <p:nvPr>
            <p:ph type="pic" sz="quarter" idx="16"/>
          </p:nvPr>
        </p:nvSpPr>
        <p:spPr>
          <a:xfrm>
            <a:off x="17820000" y="2059200"/>
            <a:ext cx="3812400" cy="5436000"/>
          </a:xfrm>
        </p:spPr>
        <p:txBody>
          <a:bodyPr/>
          <a:lstStyle/>
          <a:p>
            <a:r>
              <a:rPr lang="cs-CZ"/>
              <a:t>Kliknutím na ikonu přidáte obrázek.</a:t>
            </a:r>
            <a:endParaRPr lang="cs-CZ" dirty="0"/>
          </a:p>
        </p:txBody>
      </p:sp>
      <p:sp>
        <p:nvSpPr>
          <p:cNvPr id="11" name="Zástupný symbol pro text 13"/>
          <p:cNvSpPr>
            <a:spLocks noGrp="1"/>
          </p:cNvSpPr>
          <p:nvPr>
            <p:ph type="body" sz="quarter" idx="17" hasCustomPrompt="1"/>
          </p:nvPr>
        </p:nvSpPr>
        <p:spPr>
          <a:xfrm>
            <a:off x="7239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2" name="Zástupný symbol pro text 13"/>
          <p:cNvSpPr>
            <a:spLocks noGrp="1"/>
          </p:cNvSpPr>
          <p:nvPr>
            <p:ph type="body" sz="quarter" idx="18" hasCustomPrompt="1"/>
          </p:nvPr>
        </p:nvSpPr>
        <p:spPr>
          <a:xfrm>
            <a:off x="7239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3" name="Zástupný symbol pro text 13"/>
          <p:cNvSpPr>
            <a:spLocks noGrp="1"/>
          </p:cNvSpPr>
          <p:nvPr>
            <p:ph type="body" sz="quarter" idx="19" hasCustomPrompt="1"/>
          </p:nvPr>
        </p:nvSpPr>
        <p:spPr>
          <a:xfrm>
            <a:off x="125316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5" name="Zástupný symbol pro text 13"/>
          <p:cNvSpPr>
            <a:spLocks noGrp="1"/>
          </p:cNvSpPr>
          <p:nvPr>
            <p:ph type="body" sz="quarter" idx="20" hasCustomPrompt="1"/>
          </p:nvPr>
        </p:nvSpPr>
        <p:spPr>
          <a:xfrm>
            <a:off x="125316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6" name="Zástupný symbol pro text 13"/>
          <p:cNvSpPr>
            <a:spLocks noGrp="1"/>
          </p:cNvSpPr>
          <p:nvPr>
            <p:ph type="body" sz="quarter" idx="21" hasCustomPrompt="1"/>
          </p:nvPr>
        </p:nvSpPr>
        <p:spPr>
          <a:xfrm>
            <a:off x="17820000" y="8042400"/>
            <a:ext cx="3812400" cy="540000"/>
          </a:xfrm>
        </p:spPr>
        <p:txBody>
          <a:bodyPr anchor="t" anchorCtr="0">
            <a:normAutofit/>
          </a:bodyPr>
          <a:lstStyle>
            <a:lvl1pPr marL="0" indent="0">
              <a:spcBef>
                <a:spcPts val="0"/>
              </a:spcBef>
              <a:buFontTx/>
              <a:buNone/>
              <a:defRPr sz="3200" b="1" cap="all" baseline="0">
                <a:solidFill>
                  <a:schemeClr val="accent2"/>
                </a:solidFill>
                <a:latin typeface="+mj-lt"/>
              </a:defRPr>
            </a:lvl1pPr>
          </a:lstStyle>
          <a:p>
            <a:pPr lvl="0"/>
            <a:r>
              <a:rPr lang="cs-CZ" dirty="0"/>
              <a:t>Podnadpis</a:t>
            </a:r>
          </a:p>
        </p:txBody>
      </p:sp>
      <p:sp>
        <p:nvSpPr>
          <p:cNvPr id="17" name="Zástupný symbol pro text 13"/>
          <p:cNvSpPr>
            <a:spLocks noGrp="1"/>
          </p:cNvSpPr>
          <p:nvPr>
            <p:ph type="body" sz="quarter" idx="22" hasCustomPrompt="1"/>
          </p:nvPr>
        </p:nvSpPr>
        <p:spPr>
          <a:xfrm>
            <a:off x="17820000" y="8712000"/>
            <a:ext cx="3812400" cy="1980000"/>
          </a:xfrm>
        </p:spPr>
        <p:txBody>
          <a:bodyPr>
            <a:normAutofit/>
          </a:bodyPr>
          <a:lstStyle>
            <a:lvl1pPr marL="0" indent="0">
              <a:spcBef>
                <a:spcPts val="0"/>
              </a:spcBef>
              <a:buFontTx/>
              <a:buNone/>
              <a:defRPr sz="2800" b="0" cap="none" baseline="0">
                <a:solidFill>
                  <a:schemeClr val="tx1"/>
                </a:solidFill>
                <a:latin typeface="+mn-lt"/>
              </a:defRPr>
            </a:lvl1pPr>
          </a:lstStyle>
          <a:p>
            <a:pPr lvl="0"/>
            <a:r>
              <a:rPr lang="cs-CZ" dirty="0"/>
              <a:t>Popis</a:t>
            </a:r>
          </a:p>
        </p:txBody>
      </p:sp>
      <p:sp>
        <p:nvSpPr>
          <p:cNvPr id="18" name="Zástupný symbol pro text 13"/>
          <p:cNvSpPr>
            <a:spLocks noGrp="1"/>
          </p:cNvSpPr>
          <p:nvPr>
            <p:ph type="body" sz="quarter" idx="23" hasCustomPrompt="1"/>
          </p:nvPr>
        </p:nvSpPr>
        <p:spPr>
          <a:xfrm>
            <a:off x="72396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19" name="Zástupný symbol pro text 13"/>
          <p:cNvSpPr>
            <a:spLocks noGrp="1"/>
          </p:cNvSpPr>
          <p:nvPr>
            <p:ph type="body" sz="quarter" idx="24" hasCustomPrompt="1"/>
          </p:nvPr>
        </p:nvSpPr>
        <p:spPr>
          <a:xfrm>
            <a:off x="7239600" y="1217565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0" name="Zástupný symbol pro text 13"/>
          <p:cNvSpPr>
            <a:spLocks noGrp="1"/>
          </p:cNvSpPr>
          <p:nvPr>
            <p:ph type="body" sz="quarter" idx="25" hasCustomPrompt="1"/>
          </p:nvPr>
        </p:nvSpPr>
        <p:spPr>
          <a:xfrm>
            <a:off x="12531600" y="10800000"/>
            <a:ext cx="38160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1" name="Zástupný symbol pro text 13"/>
          <p:cNvSpPr>
            <a:spLocks noGrp="1"/>
          </p:cNvSpPr>
          <p:nvPr>
            <p:ph type="body" sz="quarter" idx="26" hasCustomPrompt="1"/>
          </p:nvPr>
        </p:nvSpPr>
        <p:spPr>
          <a:xfrm>
            <a:off x="125316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sp>
        <p:nvSpPr>
          <p:cNvPr id="22" name="Zástupný symbol pro text 13"/>
          <p:cNvSpPr>
            <a:spLocks noGrp="1"/>
          </p:cNvSpPr>
          <p:nvPr>
            <p:ph type="body" sz="quarter" idx="27" hasCustomPrompt="1"/>
          </p:nvPr>
        </p:nvSpPr>
        <p:spPr>
          <a:xfrm>
            <a:off x="17820000" y="10800000"/>
            <a:ext cx="3812400" cy="1296000"/>
          </a:xfrm>
        </p:spPr>
        <p:txBody>
          <a:bodyPr anchor="ctr" anchorCtr="0">
            <a:normAutofit/>
          </a:bodyPr>
          <a:lstStyle>
            <a:lvl1pPr marL="0" indent="0">
              <a:spcBef>
                <a:spcPts val="0"/>
              </a:spcBef>
              <a:buFontTx/>
              <a:buNone/>
              <a:defRPr sz="12600" b="1" cap="all" baseline="0">
                <a:solidFill>
                  <a:schemeClr val="accent1"/>
                </a:solidFill>
                <a:latin typeface="+mj-lt"/>
              </a:defRPr>
            </a:lvl1pPr>
          </a:lstStyle>
          <a:p>
            <a:pPr lvl="0"/>
            <a:r>
              <a:rPr lang="cs-CZ" dirty="0"/>
              <a:t>%</a:t>
            </a:r>
          </a:p>
        </p:txBody>
      </p:sp>
      <p:sp>
        <p:nvSpPr>
          <p:cNvPr id="23" name="Zástupný symbol pro text 13"/>
          <p:cNvSpPr>
            <a:spLocks noGrp="1"/>
          </p:cNvSpPr>
          <p:nvPr>
            <p:ph type="body" sz="quarter" idx="28" hasCustomPrompt="1"/>
          </p:nvPr>
        </p:nvSpPr>
        <p:spPr>
          <a:xfrm>
            <a:off x="17820000" y="12174300"/>
            <a:ext cx="3812400" cy="360000"/>
          </a:xfrm>
        </p:spPr>
        <p:txBody>
          <a:bodyPr anchor="b" anchorCtr="0">
            <a:normAutofit/>
          </a:bodyPr>
          <a:lstStyle>
            <a:lvl1pPr marL="0" indent="0">
              <a:spcBef>
                <a:spcPts val="0"/>
              </a:spcBef>
              <a:buFontTx/>
              <a:buNone/>
              <a:defRPr sz="2400" b="0" i="1" cap="none" baseline="0">
                <a:solidFill>
                  <a:schemeClr val="tx1"/>
                </a:solidFill>
                <a:latin typeface="+mn-lt"/>
              </a:defRPr>
            </a:lvl1pPr>
          </a:lstStyle>
          <a:p>
            <a:pPr lvl="0"/>
            <a:r>
              <a:rPr lang="cs-CZ" dirty="0"/>
              <a:t>z celkového počtu</a:t>
            </a:r>
          </a:p>
        </p:txBody>
      </p:sp>
      <p:cxnSp>
        <p:nvCxnSpPr>
          <p:cNvPr id="24" name="Přímá spojnice 23"/>
          <p:cNvCxnSpPr>
            <a:cxnSpLocks/>
          </p:cNvCxnSpPr>
          <p:nvPr userDrawn="1"/>
        </p:nvCxnSpPr>
        <p:spPr>
          <a:xfrm>
            <a:off x="1178535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a:cxnSpLocks/>
          </p:cNvCxnSpPr>
          <p:nvPr userDrawn="1"/>
        </p:nvCxnSpPr>
        <p:spPr>
          <a:xfrm>
            <a:off x="17070900" y="1980000"/>
            <a:ext cx="0" cy="10486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symbol pro datum 2">
            <a:extLst>
              <a:ext uri="{FF2B5EF4-FFF2-40B4-BE49-F238E27FC236}">
                <a16:creationId xmlns:a16="http://schemas.microsoft.com/office/drawing/2014/main" id="{0CBEB555-79A3-47E9-B777-CD6AF6AE243A}"/>
              </a:ext>
            </a:extLst>
          </p:cNvPr>
          <p:cNvSpPr>
            <a:spLocks noGrp="1"/>
          </p:cNvSpPr>
          <p:nvPr>
            <p:ph type="dt" sz="half" idx="29"/>
          </p:nvPr>
        </p:nvSpPr>
        <p:spPr/>
        <p:txBody>
          <a:bodyPr/>
          <a:lstStyle/>
          <a:p>
            <a:fld id="{9B3895B8-0BD6-4EDC-959F-D82D66CA15D6}" type="datetimeFigureOut">
              <a:rPr lang="cs-CZ" smtClean="0"/>
              <a:t>24.11.2022</a:t>
            </a:fld>
            <a:endParaRPr lang="cs-CZ" dirty="0"/>
          </a:p>
        </p:txBody>
      </p:sp>
      <p:sp>
        <p:nvSpPr>
          <p:cNvPr id="5" name="Zástupný symbol pro zápatí 4">
            <a:extLst>
              <a:ext uri="{FF2B5EF4-FFF2-40B4-BE49-F238E27FC236}">
                <a16:creationId xmlns:a16="http://schemas.microsoft.com/office/drawing/2014/main" id="{3CD4D53E-F1AF-46C3-8230-7A2D6B81B024}"/>
              </a:ext>
            </a:extLst>
          </p:cNvPr>
          <p:cNvSpPr>
            <a:spLocks noGrp="1"/>
          </p:cNvSpPr>
          <p:nvPr>
            <p:ph type="ftr" sz="quarter" idx="30"/>
          </p:nvPr>
        </p:nvSpPr>
        <p:spPr/>
        <p:txBody>
          <a:bodyPr/>
          <a:lstStyle/>
          <a:p>
            <a:endParaRPr lang="cs-CZ" dirty="0"/>
          </a:p>
        </p:txBody>
      </p:sp>
      <p:sp>
        <p:nvSpPr>
          <p:cNvPr id="6" name="Zástupný symbol pro číslo snímku 5">
            <a:extLst>
              <a:ext uri="{FF2B5EF4-FFF2-40B4-BE49-F238E27FC236}">
                <a16:creationId xmlns:a16="http://schemas.microsoft.com/office/drawing/2014/main" id="{1031FB46-E73A-4EC4-9E00-0D05DF8D0E64}"/>
              </a:ext>
            </a:extLst>
          </p:cNvPr>
          <p:cNvSpPr>
            <a:spLocks noGrp="1"/>
          </p:cNvSpPr>
          <p:nvPr>
            <p:ph type="sldNum" sz="quarter" idx="31"/>
          </p:nvPr>
        </p:nvSpPr>
        <p:spPr/>
        <p:txBody>
          <a:bodyPr/>
          <a:lstStyle/>
          <a:p>
            <a:fld id="{C79EEDCB-EB91-4C4F-A503-5C6FE3AC84D2}" type="slidenum">
              <a:rPr lang="cs-CZ" smtClean="0"/>
              <a:t>‹#›</a:t>
            </a:fld>
            <a:endParaRPr lang="cs-CZ" dirty="0"/>
          </a:p>
        </p:txBody>
      </p:sp>
    </p:spTree>
    <p:extLst>
      <p:ext uri="{BB962C8B-B14F-4D97-AF65-F5344CB8AC3E}">
        <p14:creationId xmlns:p14="http://schemas.microsoft.com/office/powerpoint/2010/main" val="771189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Úzký text, široký graf či tabulka se zdrojem">
    <p:spTree>
      <p:nvGrpSpPr>
        <p:cNvPr id="1" name=""/>
        <p:cNvGrpSpPr/>
        <p:nvPr/>
      </p:nvGrpSpPr>
      <p:grpSpPr>
        <a:xfrm>
          <a:off x="0" y="0"/>
          <a:ext cx="0" cy="0"/>
          <a:chOff x="0" y="0"/>
          <a:chExt cx="0" cy="0"/>
        </a:xfrm>
      </p:grpSpPr>
      <p:sp>
        <p:nvSpPr>
          <p:cNvPr id="5" name="Zástupný symbol pro obsah 4"/>
          <p:cNvSpPr>
            <a:spLocks noGrp="1"/>
          </p:cNvSpPr>
          <p:nvPr>
            <p:ph sz="quarter" idx="15" hasCustomPrompt="1"/>
          </p:nvPr>
        </p:nvSpPr>
        <p:spPr>
          <a:xfrm>
            <a:off x="7239600" y="1979612"/>
            <a:ext cx="15897600" cy="10479088"/>
          </a:xfrm>
        </p:spPr>
        <p:txBody>
          <a:bodyPr/>
          <a:lstStyle>
            <a:lvl1pPr>
              <a:defRPr/>
            </a:lvl1pPr>
          </a:lstStyle>
          <a:p>
            <a:pPr lvl="0"/>
            <a:r>
              <a:rPr lang="cs-CZ" dirty="0"/>
              <a:t>Obrázek nebo graf se zdrojem, případně text</a:t>
            </a:r>
          </a:p>
        </p:txBody>
      </p:sp>
      <p:sp>
        <p:nvSpPr>
          <p:cNvPr id="2" name="Title 1"/>
          <p:cNvSpPr>
            <a:spLocks noGrp="1"/>
          </p:cNvSpPr>
          <p:nvPr>
            <p:ph type="title" hasCustomPrompt="1"/>
          </p:nvPr>
        </p:nvSpPr>
        <p:spPr>
          <a:xfrm>
            <a:off x="1249200" y="1980000"/>
            <a:ext cx="4968000" cy="1980000"/>
          </a:xfrm>
        </p:spPr>
        <p:txBody>
          <a:bodyPr/>
          <a:lstStyle>
            <a:lvl1pPr>
              <a:defRPr/>
            </a:lvl1pPr>
          </a:lstStyle>
          <a:p>
            <a:r>
              <a:rPr lang="cs-CZ" dirty="0"/>
              <a:t>Kliknutím</a:t>
            </a:r>
            <a:br>
              <a:rPr lang="cs-CZ" dirty="0"/>
            </a:br>
            <a:r>
              <a:rPr lang="cs-CZ" dirty="0"/>
              <a:t>vložíte</a:t>
            </a:r>
            <a:br>
              <a:rPr lang="cs-CZ" dirty="0"/>
            </a:br>
            <a:r>
              <a:rPr lang="cs-CZ" dirty="0"/>
              <a:t>nadpis</a:t>
            </a:r>
            <a:endParaRPr lang="en-US" dirty="0"/>
          </a:p>
        </p:txBody>
      </p:sp>
      <p:sp>
        <p:nvSpPr>
          <p:cNvPr id="14" name="Zástupný symbol pro text 13"/>
          <p:cNvSpPr>
            <a:spLocks noGrp="1"/>
          </p:cNvSpPr>
          <p:nvPr>
            <p:ph type="body" sz="quarter" idx="14"/>
          </p:nvPr>
        </p:nvSpPr>
        <p:spPr>
          <a:xfrm>
            <a:off x="1249200" y="4248000"/>
            <a:ext cx="4968000" cy="8210700"/>
          </a:xfrm>
        </p:spPr>
        <p:txBody>
          <a:bodyPr>
            <a:normAutofit/>
          </a:bodyPr>
          <a:lstStyle>
            <a:lvl1pPr marL="0" indent="0">
              <a:spcBef>
                <a:spcPts val="0"/>
              </a:spcBef>
              <a:buFontTx/>
              <a:buNone/>
              <a:defRPr sz="3200" cap="none" baseline="0"/>
            </a:lvl1pPr>
          </a:lstStyle>
          <a:p>
            <a:pPr lvl="0"/>
            <a:r>
              <a:rPr lang="cs-CZ"/>
              <a:t>Kliknutím lze upravit styly předlohy textu.</a:t>
            </a:r>
          </a:p>
        </p:txBody>
      </p:sp>
      <p:sp>
        <p:nvSpPr>
          <p:cNvPr id="9" name="Zástupný symbol pro text 13"/>
          <p:cNvSpPr>
            <a:spLocks noGrp="1"/>
          </p:cNvSpPr>
          <p:nvPr>
            <p:ph type="body" sz="quarter" idx="25" hasCustomPrompt="1"/>
          </p:nvPr>
        </p:nvSpPr>
        <p:spPr>
          <a:xfrm>
            <a:off x="7239600" y="12903000"/>
            <a:ext cx="12960000" cy="432000"/>
          </a:xfrm>
        </p:spPr>
        <p:txBody>
          <a:bodyPr anchor="b" anchorCtr="0">
            <a:normAutofit/>
          </a:bodyPr>
          <a:lstStyle>
            <a:lvl1pPr marL="0" indent="0">
              <a:buFontTx/>
              <a:buNone/>
              <a:defRPr sz="2800" b="0" i="1" cap="none" baseline="0">
                <a:solidFill>
                  <a:schemeClr val="bg2"/>
                </a:solidFill>
                <a:latin typeface="+mn-lt"/>
              </a:defRPr>
            </a:lvl1pPr>
          </a:lstStyle>
          <a:p>
            <a:pPr lvl="0"/>
            <a:r>
              <a:rPr lang="cs-CZ" dirty="0"/>
              <a:t>Zdroj:</a:t>
            </a:r>
          </a:p>
        </p:txBody>
      </p:sp>
      <p:pic>
        <p:nvPicPr>
          <p:cNvPr id="7" name="Obrázek 6">
            <a:extLst>
              <a:ext uri="{FF2B5EF4-FFF2-40B4-BE49-F238E27FC236}">
                <a16:creationId xmlns:a16="http://schemas.microsoft.com/office/drawing/2014/main" id="{6EDC5855-5478-41DF-9956-B3B19B4C3F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14767"/>
          <a:stretch/>
        </p:blipFill>
        <p:spPr>
          <a:xfrm flipH="1">
            <a:off x="6257925" y="2012155"/>
            <a:ext cx="525846" cy="11246645"/>
          </a:xfrm>
          <a:prstGeom prst="rect">
            <a:avLst/>
          </a:prstGeom>
        </p:spPr>
      </p:pic>
      <p:sp>
        <p:nvSpPr>
          <p:cNvPr id="6" name="Zástupný symbol pro text 5">
            <a:extLst>
              <a:ext uri="{FF2B5EF4-FFF2-40B4-BE49-F238E27FC236}">
                <a16:creationId xmlns:a16="http://schemas.microsoft.com/office/drawing/2014/main" id="{A81E1459-9530-4B93-9D6D-409F0958B970}"/>
              </a:ext>
            </a:extLst>
          </p:cNvPr>
          <p:cNvSpPr>
            <a:spLocks noGrp="1"/>
          </p:cNvSpPr>
          <p:nvPr>
            <p:ph type="body" sz="quarter" idx="26" hasCustomPrompt="1"/>
          </p:nvPr>
        </p:nvSpPr>
        <p:spPr>
          <a:xfrm>
            <a:off x="20498400" y="1979810"/>
            <a:ext cx="432000" cy="432000"/>
          </a:xfrm>
          <a:solidFill>
            <a:schemeClr val="accent1"/>
          </a:solidFill>
        </p:spPr>
        <p:txBody>
          <a:bodyPr anchor="ctr" anchorCtr="1"/>
          <a:lstStyle>
            <a:lvl1pPr marL="0" indent="0">
              <a:spcBef>
                <a:spcPts val="0"/>
              </a:spcBef>
              <a:buFontTx/>
              <a:buNone/>
              <a:defRPr/>
            </a:lvl1pPr>
          </a:lstStyle>
          <a:p>
            <a:pPr lvl="0"/>
            <a:r>
              <a:rPr lang="cs-CZ" dirty="0"/>
              <a:t> </a:t>
            </a:r>
          </a:p>
        </p:txBody>
      </p:sp>
      <p:sp>
        <p:nvSpPr>
          <p:cNvPr id="10" name="Zástupný symbol pro text 5">
            <a:extLst>
              <a:ext uri="{FF2B5EF4-FFF2-40B4-BE49-F238E27FC236}">
                <a16:creationId xmlns:a16="http://schemas.microsoft.com/office/drawing/2014/main" id="{91238411-F7B2-4C2E-B752-012ACEEB09D1}"/>
              </a:ext>
            </a:extLst>
          </p:cNvPr>
          <p:cNvSpPr>
            <a:spLocks noGrp="1"/>
          </p:cNvSpPr>
          <p:nvPr>
            <p:ph type="body" sz="quarter" idx="27" hasCustomPrompt="1"/>
          </p:nvPr>
        </p:nvSpPr>
        <p:spPr>
          <a:xfrm>
            <a:off x="20498400" y="3148010"/>
            <a:ext cx="432000" cy="432000"/>
          </a:xfrm>
          <a:solidFill>
            <a:schemeClr val="accent5"/>
          </a:solidFill>
        </p:spPr>
        <p:txBody>
          <a:bodyPr anchor="ctr" anchorCtr="1"/>
          <a:lstStyle>
            <a:lvl1pPr marL="0" indent="0">
              <a:spcBef>
                <a:spcPts val="0"/>
              </a:spcBef>
              <a:buFontTx/>
              <a:buNone/>
              <a:defRPr/>
            </a:lvl1pPr>
          </a:lstStyle>
          <a:p>
            <a:pPr lvl="0"/>
            <a:r>
              <a:rPr lang="cs-CZ" dirty="0"/>
              <a:t> </a:t>
            </a:r>
          </a:p>
        </p:txBody>
      </p:sp>
      <p:sp>
        <p:nvSpPr>
          <p:cNvPr id="11" name="Zástupný symbol pro text 5">
            <a:extLst>
              <a:ext uri="{FF2B5EF4-FFF2-40B4-BE49-F238E27FC236}">
                <a16:creationId xmlns:a16="http://schemas.microsoft.com/office/drawing/2014/main" id="{ACCC8690-2D85-435A-979C-ECFD7FD54AA5}"/>
              </a:ext>
            </a:extLst>
          </p:cNvPr>
          <p:cNvSpPr>
            <a:spLocks noGrp="1"/>
          </p:cNvSpPr>
          <p:nvPr>
            <p:ph type="body" sz="quarter" idx="28" hasCustomPrompt="1"/>
          </p:nvPr>
        </p:nvSpPr>
        <p:spPr>
          <a:xfrm>
            <a:off x="20498400" y="2563910"/>
            <a:ext cx="432000" cy="432000"/>
          </a:xfrm>
          <a:solidFill>
            <a:schemeClr val="accent4"/>
          </a:solidFill>
        </p:spPr>
        <p:txBody>
          <a:bodyPr anchor="ctr" anchorCtr="1"/>
          <a:lstStyle>
            <a:lvl1pPr marL="0" indent="0">
              <a:spcBef>
                <a:spcPts val="0"/>
              </a:spcBef>
              <a:buFontTx/>
              <a:buNone/>
              <a:defRPr/>
            </a:lvl1pPr>
          </a:lstStyle>
          <a:p>
            <a:pPr lvl="0"/>
            <a:r>
              <a:rPr lang="cs-CZ" dirty="0"/>
              <a:t> </a:t>
            </a:r>
          </a:p>
        </p:txBody>
      </p:sp>
      <p:sp>
        <p:nvSpPr>
          <p:cNvPr id="12" name="Zástupný symbol pro text 13">
            <a:extLst>
              <a:ext uri="{FF2B5EF4-FFF2-40B4-BE49-F238E27FC236}">
                <a16:creationId xmlns:a16="http://schemas.microsoft.com/office/drawing/2014/main" id="{D036E4CD-F9CC-4C94-9BC0-C61C8761254E}"/>
              </a:ext>
            </a:extLst>
          </p:cNvPr>
          <p:cNvSpPr>
            <a:spLocks noGrp="1"/>
          </p:cNvSpPr>
          <p:nvPr>
            <p:ph type="body" sz="quarter" idx="18" hasCustomPrompt="1"/>
          </p:nvPr>
        </p:nvSpPr>
        <p:spPr>
          <a:xfrm>
            <a:off x="21074400" y="2012154"/>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3" name="Zástupný symbol pro text 13">
            <a:extLst>
              <a:ext uri="{FF2B5EF4-FFF2-40B4-BE49-F238E27FC236}">
                <a16:creationId xmlns:a16="http://schemas.microsoft.com/office/drawing/2014/main" id="{570776ED-CE61-4689-82BC-FFCCE7766B6E}"/>
              </a:ext>
            </a:extLst>
          </p:cNvPr>
          <p:cNvSpPr>
            <a:spLocks noGrp="1"/>
          </p:cNvSpPr>
          <p:nvPr>
            <p:ph type="body" sz="quarter" idx="29" hasCustomPrompt="1"/>
          </p:nvPr>
        </p:nvSpPr>
        <p:spPr>
          <a:xfrm>
            <a:off x="21074400" y="25632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5" name="Zástupný symbol pro text 13">
            <a:extLst>
              <a:ext uri="{FF2B5EF4-FFF2-40B4-BE49-F238E27FC236}">
                <a16:creationId xmlns:a16="http://schemas.microsoft.com/office/drawing/2014/main" id="{E9C2F4F2-5EA5-44B2-970A-95EB1301C90A}"/>
              </a:ext>
            </a:extLst>
          </p:cNvPr>
          <p:cNvSpPr>
            <a:spLocks noGrp="1"/>
          </p:cNvSpPr>
          <p:nvPr>
            <p:ph type="body" sz="quarter" idx="30" hasCustomPrompt="1"/>
          </p:nvPr>
        </p:nvSpPr>
        <p:spPr>
          <a:xfrm>
            <a:off x="21074400" y="3146400"/>
            <a:ext cx="2062800" cy="432000"/>
          </a:xfrm>
        </p:spPr>
        <p:txBody>
          <a:bodyPr anchor="ctr" anchorCtr="0">
            <a:normAutofit/>
          </a:bodyPr>
          <a:lstStyle>
            <a:lvl1pPr marL="0" indent="0">
              <a:spcBef>
                <a:spcPts val="0"/>
              </a:spcBef>
              <a:buFontTx/>
              <a:buNone/>
              <a:defRPr sz="2200" b="0" cap="none" baseline="0">
                <a:solidFill>
                  <a:schemeClr val="tx1"/>
                </a:solidFill>
                <a:latin typeface="+mn-lt"/>
              </a:defRPr>
            </a:lvl1pPr>
          </a:lstStyle>
          <a:p>
            <a:pPr lvl="0"/>
            <a:r>
              <a:rPr lang="cs-CZ" dirty="0"/>
              <a:t>Popis</a:t>
            </a:r>
          </a:p>
        </p:txBody>
      </p:sp>
      <p:sp>
        <p:nvSpPr>
          <p:cNvPr id="16" name="Zástupný symbol pro text 13">
            <a:extLst>
              <a:ext uri="{FF2B5EF4-FFF2-40B4-BE49-F238E27FC236}">
                <a16:creationId xmlns:a16="http://schemas.microsoft.com/office/drawing/2014/main" id="{4D73951F-C1A7-4F5F-ADFE-929DB12722B9}"/>
              </a:ext>
            </a:extLst>
          </p:cNvPr>
          <p:cNvSpPr>
            <a:spLocks noGrp="1"/>
          </p:cNvSpPr>
          <p:nvPr>
            <p:ph type="body" sz="quarter" idx="31" hasCustomPrompt="1"/>
          </p:nvPr>
        </p:nvSpPr>
        <p:spPr>
          <a:xfrm>
            <a:off x="15678150" y="2012154"/>
            <a:ext cx="4140000" cy="1566246"/>
          </a:xfrm>
        </p:spPr>
        <p:txBody>
          <a:bodyPr anchor="ctr" anchorCtr="0">
            <a:normAutofit/>
          </a:bodyPr>
          <a:lstStyle>
            <a:lvl1pPr marL="0" indent="0" algn="r">
              <a:spcBef>
                <a:spcPts val="0"/>
              </a:spcBef>
              <a:buFontTx/>
              <a:buNone/>
              <a:defRPr sz="3200" b="0" cap="all" baseline="0">
                <a:solidFill>
                  <a:schemeClr val="accent2"/>
                </a:solidFill>
                <a:latin typeface="+mn-lt"/>
              </a:defRPr>
            </a:lvl1pPr>
          </a:lstStyle>
          <a:p>
            <a:pPr lvl="0"/>
            <a:r>
              <a:rPr lang="cs-CZ" dirty="0"/>
              <a:t>Popis</a:t>
            </a:r>
          </a:p>
        </p:txBody>
      </p:sp>
      <p:sp>
        <p:nvSpPr>
          <p:cNvPr id="20" name="Zástupný symbol pro číslo snímku 19">
            <a:extLst>
              <a:ext uri="{FF2B5EF4-FFF2-40B4-BE49-F238E27FC236}">
                <a16:creationId xmlns:a16="http://schemas.microsoft.com/office/drawing/2014/main" id="{7FEDBD48-8860-4068-B323-34D475515FC2}"/>
              </a:ext>
            </a:extLst>
          </p:cNvPr>
          <p:cNvSpPr>
            <a:spLocks noGrp="1"/>
          </p:cNvSpPr>
          <p:nvPr>
            <p:ph type="sldNum" sz="quarter" idx="34"/>
          </p:nvPr>
        </p:nvSpPr>
        <p:spPr/>
        <p:txBody>
          <a:bodyPr/>
          <a:lstStyle/>
          <a:p>
            <a:fld id="{C79EEDCB-EB91-4C4F-A503-5C6FE3AC84D2}" type="slidenum">
              <a:rPr lang="cs-CZ" smtClean="0"/>
              <a:t>‹#›</a:t>
            </a:fld>
            <a:endParaRPr lang="cs-CZ" dirty="0"/>
          </a:p>
        </p:txBody>
      </p:sp>
    </p:spTree>
    <p:extLst>
      <p:ext uri="{BB962C8B-B14F-4D97-AF65-F5344CB8AC3E}">
        <p14:creationId xmlns:p14="http://schemas.microsoft.com/office/powerpoint/2010/main" val="133117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Úzký obrázek, data, číslovaný text">
    <p:spTree>
      <p:nvGrpSpPr>
        <p:cNvPr id="1" name=""/>
        <p:cNvGrpSpPr/>
        <p:nvPr/>
      </p:nvGrpSpPr>
      <p:grpSpPr>
        <a:xfrm>
          <a:off x="0" y="0"/>
          <a:ext cx="0" cy="0"/>
          <a:chOff x="0" y="0"/>
          <a:chExt cx="0" cy="0"/>
        </a:xfrm>
      </p:grpSpPr>
      <p:sp>
        <p:nvSpPr>
          <p:cNvPr id="2" name="Title 1"/>
          <p:cNvSpPr>
            <a:spLocks noGrp="1"/>
          </p:cNvSpPr>
          <p:nvPr>
            <p:ph type="title"/>
          </p:nvPr>
        </p:nvSpPr>
        <p:spPr>
          <a:xfrm>
            <a:off x="12693600" y="1980000"/>
            <a:ext cx="10443600" cy="1260000"/>
          </a:xfrm>
        </p:spPr>
        <p:txBody>
          <a:bodyPr anchor="b" anchorCtr="0"/>
          <a:lstStyle>
            <a:lvl1pPr>
              <a:defRPr/>
            </a:lvl1pPr>
          </a:lstStyle>
          <a:p>
            <a:r>
              <a:rPr lang="cs-CZ"/>
              <a:t>Kliknutím lze upravit styl.</a:t>
            </a:r>
            <a:endParaRPr lang="en-US" dirty="0"/>
          </a:p>
        </p:txBody>
      </p:sp>
      <p:sp>
        <p:nvSpPr>
          <p:cNvPr id="6" name="Slide Number Placeholder 5"/>
          <p:cNvSpPr>
            <a:spLocks noGrp="1"/>
          </p:cNvSpPr>
          <p:nvPr>
            <p:ph type="sldNum" sz="quarter" idx="12"/>
          </p:nvPr>
        </p:nvSpPr>
        <p:spPr/>
        <p:txBody>
          <a:bodyPr/>
          <a:lstStyle/>
          <a:p>
            <a:fld id="{C79EEDCB-EB91-4C4F-A503-5C6FE3AC84D2}" type="slidenum">
              <a:rPr lang="cs-CZ" smtClean="0"/>
              <a:t>‹#›</a:t>
            </a:fld>
            <a:endParaRPr lang="cs-CZ"/>
          </a:p>
        </p:txBody>
      </p:sp>
      <p:sp>
        <p:nvSpPr>
          <p:cNvPr id="8" name="Zástupný symbol pro obrázek 7"/>
          <p:cNvSpPr>
            <a:spLocks noGrp="1"/>
          </p:cNvSpPr>
          <p:nvPr>
            <p:ph type="pic" sz="quarter" idx="13"/>
          </p:nvPr>
        </p:nvSpPr>
        <p:spPr>
          <a:xfrm>
            <a:off x="457200" y="457200"/>
            <a:ext cx="5835600" cy="12801600"/>
          </a:xfrm>
        </p:spPr>
        <p:txBody>
          <a:bodyPr/>
          <a:lstStyle/>
          <a:p>
            <a:r>
              <a:rPr lang="cs-CZ"/>
              <a:t>Kliknutím na ikonu přidáte obrázek.</a:t>
            </a:r>
            <a:endParaRPr lang="cs-CZ" dirty="0"/>
          </a:p>
        </p:txBody>
      </p:sp>
      <p:sp>
        <p:nvSpPr>
          <p:cNvPr id="12" name="Zástupný symbol pro text 13"/>
          <p:cNvSpPr>
            <a:spLocks noGrp="1"/>
          </p:cNvSpPr>
          <p:nvPr>
            <p:ph type="body" sz="quarter" idx="19"/>
          </p:nvPr>
        </p:nvSpPr>
        <p:spPr>
          <a:xfrm>
            <a:off x="12693600" y="3420000"/>
            <a:ext cx="10443600" cy="2412000"/>
          </a:xfrm>
        </p:spPr>
        <p:txBody>
          <a:bodyPr>
            <a:normAutofit/>
          </a:bodyPr>
          <a:lstStyle>
            <a:lvl1pPr marL="0" indent="0">
              <a:spcBef>
                <a:spcPts val="0"/>
              </a:spcBef>
              <a:buFontTx/>
              <a:buNone/>
              <a:defRPr sz="2800" cap="none" baseline="0"/>
            </a:lvl1pPr>
          </a:lstStyle>
          <a:p>
            <a:pPr lvl="0"/>
            <a:r>
              <a:rPr lang="cs-CZ"/>
              <a:t>Kliknutím lze upravit styly předlohy textu.</a:t>
            </a:r>
          </a:p>
        </p:txBody>
      </p:sp>
      <p:cxnSp>
        <p:nvCxnSpPr>
          <p:cNvPr id="4" name="Přímá spojnice 3"/>
          <p:cNvCxnSpPr>
            <a:cxnSpLocks/>
          </p:cNvCxnSpPr>
          <p:nvPr userDrawn="1"/>
        </p:nvCxnSpPr>
        <p:spPr>
          <a:xfrm>
            <a:off x="11851200" y="1980000"/>
            <a:ext cx="0" cy="112788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Obrázek 19">
            <a:extLst>
              <a:ext uri="{FF2B5EF4-FFF2-40B4-BE49-F238E27FC236}">
                <a16:creationId xmlns:a16="http://schemas.microsoft.com/office/drawing/2014/main" id="{B985BDA0-83BF-4CD1-88C1-35ED2255594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536" t="3180" r="70308" b="3301"/>
          <a:stretch/>
        </p:blipFill>
        <p:spPr>
          <a:xfrm>
            <a:off x="6715125" y="440531"/>
            <a:ext cx="525846" cy="12818269"/>
          </a:xfrm>
          <a:prstGeom prst="rect">
            <a:avLst/>
          </a:prstGeom>
        </p:spPr>
      </p:pic>
      <p:sp>
        <p:nvSpPr>
          <p:cNvPr id="17" name="Zástupný symbol pro text 13"/>
          <p:cNvSpPr>
            <a:spLocks noGrp="1"/>
          </p:cNvSpPr>
          <p:nvPr>
            <p:ph type="body" sz="quarter" idx="17" hasCustomPrompt="1"/>
          </p:nvPr>
        </p:nvSpPr>
        <p:spPr>
          <a:xfrm>
            <a:off x="7272000" y="1980000"/>
            <a:ext cx="4068000" cy="1260000"/>
          </a:xfrm>
        </p:spPr>
        <p:txBody>
          <a:bodyPr anchor="b" anchorCtr="0">
            <a:normAutofit/>
          </a:bodyPr>
          <a:lstStyle>
            <a:lvl1pPr marL="0" indent="0">
              <a:spcBef>
                <a:spcPts val="0"/>
              </a:spcBef>
              <a:buFontTx/>
              <a:buNone/>
              <a:defRPr sz="4800" b="1" cap="all" baseline="0">
                <a:solidFill>
                  <a:schemeClr val="accent1"/>
                </a:solidFill>
                <a:latin typeface="+mj-lt"/>
              </a:defRPr>
            </a:lvl1pPr>
          </a:lstStyle>
          <a:p>
            <a:pPr lvl="0"/>
            <a:r>
              <a:rPr lang="cs-CZ" dirty="0"/>
              <a:t>Data</a:t>
            </a:r>
          </a:p>
        </p:txBody>
      </p:sp>
      <p:sp>
        <p:nvSpPr>
          <p:cNvPr id="10" name="Zástupný symbol pro text 13"/>
          <p:cNvSpPr>
            <a:spLocks noGrp="1"/>
          </p:cNvSpPr>
          <p:nvPr>
            <p:ph type="body" sz="quarter" idx="23" hasCustomPrompt="1"/>
          </p:nvPr>
        </p:nvSpPr>
        <p:spPr>
          <a:xfrm>
            <a:off x="7239600" y="42480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3" name="Zástupný symbol pro text 13"/>
          <p:cNvSpPr>
            <a:spLocks noGrp="1"/>
          </p:cNvSpPr>
          <p:nvPr>
            <p:ph type="body" sz="quarter" idx="24" hasCustomPrompt="1"/>
          </p:nvPr>
        </p:nvSpPr>
        <p:spPr>
          <a:xfrm>
            <a:off x="7239600" y="5652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5" name="Zástupný symbol pro text 13"/>
          <p:cNvSpPr>
            <a:spLocks noGrp="1"/>
          </p:cNvSpPr>
          <p:nvPr>
            <p:ph type="body" sz="quarter" idx="25" hasCustomPrompt="1"/>
          </p:nvPr>
        </p:nvSpPr>
        <p:spPr>
          <a:xfrm>
            <a:off x="7239600" y="701025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6" name="Zástupný symbol pro text 13"/>
          <p:cNvSpPr>
            <a:spLocks noGrp="1"/>
          </p:cNvSpPr>
          <p:nvPr>
            <p:ph type="body" sz="quarter" idx="26" hasCustomPrompt="1"/>
          </p:nvPr>
        </p:nvSpPr>
        <p:spPr>
          <a:xfrm>
            <a:off x="7239600" y="8424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18" name="Zástupný symbol pro text 13"/>
          <p:cNvSpPr>
            <a:spLocks noGrp="1"/>
          </p:cNvSpPr>
          <p:nvPr>
            <p:ph type="body" sz="quarter" idx="27" hasCustomPrompt="1"/>
          </p:nvPr>
        </p:nvSpPr>
        <p:spPr>
          <a:xfrm>
            <a:off x="7239600" y="9772500"/>
            <a:ext cx="4068000" cy="1296000"/>
          </a:xfrm>
        </p:spPr>
        <p:txBody>
          <a:bodyPr anchor="ctr" anchorCtr="0">
            <a:normAutofit/>
          </a:bodyPr>
          <a:lstStyle>
            <a:lvl1pPr marL="0" indent="0" algn="ctr">
              <a:spcBef>
                <a:spcPts val="0"/>
              </a:spcBef>
              <a:buFontTx/>
              <a:buNone/>
              <a:defRPr sz="9200" b="1" cap="none" baseline="0">
                <a:solidFill>
                  <a:schemeClr val="accent1"/>
                </a:solidFill>
                <a:latin typeface="+mj-lt"/>
              </a:defRPr>
            </a:lvl1pPr>
          </a:lstStyle>
          <a:p>
            <a:pPr lvl="0"/>
            <a:r>
              <a:rPr lang="cs-CZ" dirty="0"/>
              <a:t>0</a:t>
            </a:r>
          </a:p>
        </p:txBody>
      </p:sp>
      <p:sp>
        <p:nvSpPr>
          <p:cNvPr id="19" name="Zástupný symbol pro text 13"/>
          <p:cNvSpPr>
            <a:spLocks noGrp="1"/>
          </p:cNvSpPr>
          <p:nvPr>
            <p:ph type="body" sz="quarter" idx="28" hasCustomPrompt="1"/>
          </p:nvPr>
        </p:nvSpPr>
        <p:spPr>
          <a:xfrm>
            <a:off x="7239600" y="11160000"/>
            <a:ext cx="4068000" cy="972000"/>
          </a:xfrm>
        </p:spPr>
        <p:txBody>
          <a:bodyPr anchor="t" anchorCtr="0">
            <a:normAutofit/>
          </a:bodyPr>
          <a:lstStyle>
            <a:lvl1pPr marL="0" indent="0" algn="ctr">
              <a:spcBef>
                <a:spcPts val="0"/>
              </a:spcBef>
              <a:buFontTx/>
              <a:buNone/>
              <a:defRPr sz="3600" b="0" cap="all" baseline="0">
                <a:solidFill>
                  <a:schemeClr val="accent1"/>
                </a:solidFill>
                <a:latin typeface="+mj-lt"/>
              </a:defRPr>
            </a:lvl1pPr>
          </a:lstStyle>
          <a:p>
            <a:pPr lvl="0"/>
            <a:r>
              <a:rPr lang="cs-CZ" dirty="0"/>
              <a:t>MJ</a:t>
            </a:r>
          </a:p>
        </p:txBody>
      </p:sp>
      <p:sp>
        <p:nvSpPr>
          <p:cNvPr id="5" name="Zástupný symbol pro text 4"/>
          <p:cNvSpPr>
            <a:spLocks noGrp="1"/>
          </p:cNvSpPr>
          <p:nvPr>
            <p:ph type="body" sz="quarter" idx="29"/>
          </p:nvPr>
        </p:nvSpPr>
        <p:spPr>
          <a:xfrm>
            <a:off x="12693600" y="5954400"/>
            <a:ext cx="10443600" cy="6484950"/>
          </a:xfrm>
        </p:spPr>
        <p:txBody>
          <a:bodyPr/>
          <a:lstStyle>
            <a:lvl1pPr marL="504000" indent="-504000">
              <a:buFont typeface="+mj-lt"/>
              <a:buAutoNum type="arabicPeriod"/>
              <a:defRPr cap="all" baseline="0">
                <a:solidFill>
                  <a:schemeClr val="accent2"/>
                </a:solidFill>
              </a:defRPr>
            </a:lvl1pPr>
            <a:lvl2pPr marL="504000" indent="0">
              <a:buFontTx/>
              <a:buNone/>
              <a:defRPr/>
            </a:lvl2pPr>
          </a:lstStyle>
          <a:p>
            <a:pPr lvl="0"/>
            <a:r>
              <a:rPr lang="cs-CZ"/>
              <a:t>Kliknutím lze upravit styly předlohy textu.</a:t>
            </a:r>
          </a:p>
          <a:p>
            <a:pPr lvl="1"/>
            <a:r>
              <a:rPr lang="cs-CZ"/>
              <a:t>Druhá úroveň</a:t>
            </a:r>
          </a:p>
        </p:txBody>
      </p:sp>
    </p:spTree>
    <p:extLst>
      <p:ext uri="{BB962C8B-B14F-4D97-AF65-F5344CB8AC3E}">
        <p14:creationId xmlns:p14="http://schemas.microsoft.com/office/powerpoint/2010/main" val="50562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49200" y="1980000"/>
            <a:ext cx="21888000" cy="1224000"/>
          </a:xfrm>
          <a:prstGeom prst="rect">
            <a:avLst/>
          </a:prstGeom>
        </p:spPr>
        <p:txBody>
          <a:bodyPr vert="horz" lIns="0" tIns="0" rIns="0" bIns="0" rtlCol="0" anchor="t" anchorCtr="0">
            <a:normAutofit/>
          </a:bodyPr>
          <a:lstStyle/>
          <a:p>
            <a:r>
              <a:rPr lang="cs-CZ" dirty="0"/>
              <a:t>Kliknutím lze upravit styl.</a:t>
            </a:r>
            <a:endParaRPr lang="en-US" dirty="0"/>
          </a:p>
        </p:txBody>
      </p:sp>
      <p:sp>
        <p:nvSpPr>
          <p:cNvPr id="3" name="Text Placeholder 2"/>
          <p:cNvSpPr>
            <a:spLocks noGrp="1"/>
          </p:cNvSpPr>
          <p:nvPr>
            <p:ph type="body" idx="1"/>
          </p:nvPr>
        </p:nvSpPr>
        <p:spPr>
          <a:xfrm>
            <a:off x="1249200" y="3240000"/>
            <a:ext cx="21888000" cy="9226800"/>
          </a:xfrm>
          <a:prstGeom prst="rect">
            <a:avLst/>
          </a:prstGeom>
        </p:spPr>
        <p:txBody>
          <a:bodyPr vert="horz" lIns="0" tIns="0" rIns="0" bIns="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2"/>
          </p:nvPr>
        </p:nvSpPr>
        <p:spPr>
          <a:xfrm>
            <a:off x="1249200" y="12826800"/>
            <a:ext cx="2880000" cy="432000"/>
          </a:xfrm>
          <a:prstGeom prst="rect">
            <a:avLst/>
          </a:prstGeom>
        </p:spPr>
        <p:txBody>
          <a:bodyPr vert="horz" lIns="0" tIns="0" rIns="0" bIns="0" rtlCol="0" anchor="ctr"/>
          <a:lstStyle>
            <a:lvl1pPr algn="l">
              <a:defRPr sz="2400">
                <a:solidFill>
                  <a:schemeClr val="bg2"/>
                </a:solidFill>
              </a:defRPr>
            </a:lvl1pPr>
          </a:lstStyle>
          <a:p>
            <a:fld id="{9B3895B8-0BD6-4EDC-959F-D82D66CA15D6}" type="datetimeFigureOut">
              <a:rPr lang="cs-CZ" smtClean="0"/>
              <a:pPr/>
              <a:t>24.11.2022</a:t>
            </a:fld>
            <a:endParaRPr lang="cs-CZ" dirty="0"/>
          </a:p>
        </p:txBody>
      </p:sp>
      <p:sp>
        <p:nvSpPr>
          <p:cNvPr id="5" name="Footer Placeholder 4"/>
          <p:cNvSpPr>
            <a:spLocks noGrp="1"/>
          </p:cNvSpPr>
          <p:nvPr>
            <p:ph type="ftr" sz="quarter" idx="3"/>
          </p:nvPr>
        </p:nvSpPr>
        <p:spPr>
          <a:xfrm>
            <a:off x="4129199" y="12826800"/>
            <a:ext cx="16127999" cy="432000"/>
          </a:xfrm>
          <a:prstGeom prst="rect">
            <a:avLst/>
          </a:prstGeom>
        </p:spPr>
        <p:txBody>
          <a:bodyPr vert="horz" lIns="0" tIns="0" rIns="0" bIns="0" rtlCol="0" anchor="ctr"/>
          <a:lstStyle>
            <a:lvl1pPr algn="ctr">
              <a:defRPr sz="2400">
                <a:solidFill>
                  <a:schemeClr val="bg2"/>
                </a:solidFill>
              </a:defRPr>
            </a:lvl1pPr>
          </a:lstStyle>
          <a:p>
            <a:endParaRPr lang="cs-CZ" dirty="0"/>
          </a:p>
        </p:txBody>
      </p:sp>
      <p:sp>
        <p:nvSpPr>
          <p:cNvPr id="6" name="Slide Number Placeholder 5"/>
          <p:cNvSpPr>
            <a:spLocks noGrp="1"/>
          </p:cNvSpPr>
          <p:nvPr>
            <p:ph type="sldNum" sz="quarter" idx="4"/>
          </p:nvPr>
        </p:nvSpPr>
        <p:spPr>
          <a:xfrm>
            <a:off x="20257200" y="12826800"/>
            <a:ext cx="2880000" cy="432000"/>
          </a:xfrm>
          <a:prstGeom prst="rect">
            <a:avLst/>
          </a:prstGeom>
        </p:spPr>
        <p:txBody>
          <a:bodyPr vert="horz" lIns="0" tIns="0" rIns="0" bIns="0" rtlCol="0" anchor="ctr"/>
          <a:lstStyle>
            <a:lvl1pPr algn="r">
              <a:defRPr sz="2400">
                <a:solidFill>
                  <a:schemeClr val="bg2"/>
                </a:solidFill>
              </a:defRPr>
            </a:lvl1pPr>
          </a:lstStyle>
          <a:p>
            <a:fld id="{C79EEDCB-EB91-4C4F-A503-5C6FE3AC84D2}" type="slidenum">
              <a:rPr lang="cs-CZ" smtClean="0"/>
              <a:pPr/>
              <a:t>‹#›</a:t>
            </a:fld>
            <a:endParaRPr lang="cs-CZ" dirty="0"/>
          </a:p>
        </p:txBody>
      </p:sp>
      <p:cxnSp>
        <p:nvCxnSpPr>
          <p:cNvPr id="9" name="Vodítko vertik. 4" hidden="1">
            <a:extLst>
              <a:ext uri="{FF2B5EF4-FFF2-40B4-BE49-F238E27FC236}">
                <a16:creationId xmlns:a16="http://schemas.microsoft.com/office/drawing/2014/main" id="{3C895B8F-B083-4AB2-ABAF-76FFED21E58B}"/>
              </a:ext>
            </a:extLst>
          </p:cNvPr>
          <p:cNvCxnSpPr/>
          <p:nvPr userDrawn="1"/>
        </p:nvCxnSpPr>
        <p:spPr>
          <a:xfrm>
            <a:off x="2392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Vodítko vertik. 3" hidden="1">
            <a:extLst>
              <a:ext uri="{FF2B5EF4-FFF2-40B4-BE49-F238E27FC236}">
                <a16:creationId xmlns:a16="http://schemas.microsoft.com/office/drawing/2014/main" id="{E20CCA9D-0858-4D06-AD11-DB0C32CCCB3F}"/>
              </a:ext>
            </a:extLst>
          </p:cNvPr>
          <p:cNvCxnSpPr/>
          <p:nvPr userDrawn="1"/>
        </p:nvCxnSpPr>
        <p:spPr>
          <a:xfrm>
            <a:off x="2313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Vodítko vertik. 2" hidden="1">
            <a:extLst>
              <a:ext uri="{FF2B5EF4-FFF2-40B4-BE49-F238E27FC236}">
                <a16:creationId xmlns:a16="http://schemas.microsoft.com/office/drawing/2014/main" id="{552F0DDD-210D-4D0D-B69E-49C20B18EE61}"/>
              </a:ext>
            </a:extLst>
          </p:cNvPr>
          <p:cNvCxnSpPr/>
          <p:nvPr userDrawn="1"/>
        </p:nvCxnSpPr>
        <p:spPr>
          <a:xfrm>
            <a:off x="1249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Vodítko vertik. 1" hidden="1">
            <a:extLst>
              <a:ext uri="{FF2B5EF4-FFF2-40B4-BE49-F238E27FC236}">
                <a16:creationId xmlns:a16="http://schemas.microsoft.com/office/drawing/2014/main" id="{4605B7AA-218E-4F0A-B999-802A12C3C648}"/>
              </a:ext>
            </a:extLst>
          </p:cNvPr>
          <p:cNvCxnSpPr/>
          <p:nvPr userDrawn="1"/>
        </p:nvCxnSpPr>
        <p:spPr>
          <a:xfrm>
            <a:off x="457200" y="0"/>
            <a:ext cx="0" cy="1371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Vodítko horiz. 5" hidden="1">
            <a:extLst>
              <a:ext uri="{FF2B5EF4-FFF2-40B4-BE49-F238E27FC236}">
                <a16:creationId xmlns:a16="http://schemas.microsoft.com/office/drawing/2014/main" id="{02A43B78-8D94-4A2A-B8D6-D956D5628068}"/>
              </a:ext>
            </a:extLst>
          </p:cNvPr>
          <p:cNvCxnSpPr/>
          <p:nvPr userDrawn="1"/>
        </p:nvCxnSpPr>
        <p:spPr>
          <a:xfrm>
            <a:off x="0" y="13258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Vodítko horiz. 4" hidden="1">
            <a:extLst>
              <a:ext uri="{FF2B5EF4-FFF2-40B4-BE49-F238E27FC236}">
                <a16:creationId xmlns:a16="http://schemas.microsoft.com/office/drawing/2014/main" id="{98DFABD4-A214-480D-94A5-1E1544CD332E}"/>
              </a:ext>
            </a:extLst>
          </p:cNvPr>
          <p:cNvCxnSpPr/>
          <p:nvPr userDrawn="1"/>
        </p:nvCxnSpPr>
        <p:spPr>
          <a:xfrm>
            <a:off x="0" y="124668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Vodítko horiz. 3" hidden="1">
            <a:extLst>
              <a:ext uri="{FF2B5EF4-FFF2-40B4-BE49-F238E27FC236}">
                <a16:creationId xmlns:a16="http://schemas.microsoft.com/office/drawing/2014/main" id="{292E6A4A-D85F-47FA-88D3-6AFDEBD14EAC}"/>
              </a:ext>
            </a:extLst>
          </p:cNvPr>
          <p:cNvCxnSpPr/>
          <p:nvPr userDrawn="1"/>
        </p:nvCxnSpPr>
        <p:spPr>
          <a:xfrm>
            <a:off x="0" y="324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Vodítko horiz. 2" hidden="1">
            <a:extLst>
              <a:ext uri="{FF2B5EF4-FFF2-40B4-BE49-F238E27FC236}">
                <a16:creationId xmlns:a16="http://schemas.microsoft.com/office/drawing/2014/main" id="{CA282E34-2CFA-4C0E-88E6-0A81E1260065}"/>
              </a:ext>
            </a:extLst>
          </p:cNvPr>
          <p:cNvCxnSpPr/>
          <p:nvPr userDrawn="1"/>
        </p:nvCxnSpPr>
        <p:spPr>
          <a:xfrm>
            <a:off x="0" y="19800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Vodítko horiz. 1" hidden="1">
            <a:extLst>
              <a:ext uri="{FF2B5EF4-FFF2-40B4-BE49-F238E27FC236}">
                <a16:creationId xmlns:a16="http://schemas.microsoft.com/office/drawing/2014/main" id="{0EB48E79-C8D3-4A13-B2EF-7C2BF5C2F322}"/>
              </a:ext>
            </a:extLst>
          </p:cNvPr>
          <p:cNvCxnSpPr/>
          <p:nvPr userDrawn="1"/>
        </p:nvCxnSpPr>
        <p:spPr>
          <a:xfrm>
            <a:off x="0" y="457200"/>
            <a:ext cx="243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364705"/>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2" r:id="rId15"/>
  </p:sldLayoutIdLst>
  <p:txStyles>
    <p:titleStyle>
      <a:lvl1pPr algn="l" defTabSz="1828800" rtl="0" eaLnBrk="1" latinLnBrk="0" hangingPunct="1">
        <a:lnSpc>
          <a:spcPct val="90000"/>
        </a:lnSpc>
        <a:spcBef>
          <a:spcPct val="0"/>
        </a:spcBef>
        <a:buNone/>
        <a:defRPr sz="4800" b="1" kern="1200" cap="all" baseline="0">
          <a:solidFill>
            <a:schemeClr val="accent1"/>
          </a:solidFill>
          <a:latin typeface="+mj-lt"/>
          <a:ea typeface="+mj-ea"/>
          <a:cs typeface="+mj-cs"/>
        </a:defRPr>
      </a:lvl1pPr>
    </p:titleStyle>
    <p:bodyStyle>
      <a:lvl1pPr marL="360000" indent="-360000" algn="l" defTabSz="1828800" rtl="0" eaLnBrk="1" latinLnBrk="0" hangingPunct="1">
        <a:lnSpc>
          <a:spcPct val="90000"/>
        </a:lnSpc>
        <a:spcBef>
          <a:spcPts val="2000"/>
        </a:spcBef>
        <a:buClr>
          <a:schemeClr val="accent2"/>
        </a:buClr>
        <a:buFontTx/>
        <a:buBlip>
          <a:blip r:embed="rId17"/>
        </a:buBlip>
        <a:defRPr sz="3200" kern="1200">
          <a:solidFill>
            <a:schemeClr val="tx1"/>
          </a:solidFill>
          <a:latin typeface="+mn-lt"/>
          <a:ea typeface="+mn-ea"/>
          <a:cs typeface="+mn-cs"/>
        </a:defRPr>
      </a:lvl1pPr>
      <a:lvl2pPr marL="72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2pPr>
      <a:lvl3pPr marL="108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3pPr>
      <a:lvl4pPr marL="144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4pPr>
      <a:lvl5pPr marL="1800000" indent="-360000" algn="l" defTabSz="1828800" rtl="0" eaLnBrk="1" latinLnBrk="0" hangingPunct="1">
        <a:lnSpc>
          <a:spcPct val="90000"/>
        </a:lnSpc>
        <a:spcBef>
          <a:spcPts val="1000"/>
        </a:spcBef>
        <a:buClr>
          <a:schemeClr val="accent2"/>
        </a:buClr>
        <a:buFontTx/>
        <a:buBlip>
          <a:blip r:embed="rId17"/>
        </a:buBlip>
        <a:defRPr sz="28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1" userDrawn="1">
          <p15:clr>
            <a:srgbClr val="F26B43"/>
          </p15:clr>
        </p15:guide>
        <p15:guide id="3" pos="287" userDrawn="1">
          <p15:clr>
            <a:srgbClr val="F26B43"/>
          </p15:clr>
        </p15:guide>
        <p15:guide id="4" pos="15075" userDrawn="1">
          <p15:clr>
            <a:srgbClr val="F26B43"/>
          </p15:clr>
        </p15:guide>
        <p15:guide id="5" orient="horz" pos="283" userDrawn="1">
          <p15:clr>
            <a:srgbClr val="F26B43"/>
          </p15:clr>
        </p15:guide>
        <p15:guide id="6" orient="horz" pos="8357" userDrawn="1">
          <p15:clr>
            <a:srgbClr val="F26B43"/>
          </p15:clr>
        </p15:guide>
        <p15:guide id="7" orient="horz" pos="1236" userDrawn="1">
          <p15:clr>
            <a:srgbClr val="F26B43"/>
          </p15:clr>
        </p15:guide>
        <p15:guide id="8" orient="horz" pos="2029" userDrawn="1">
          <p15:clr>
            <a:srgbClr val="F26B43"/>
          </p15:clr>
        </p15:guide>
        <p15:guide id="9" orient="horz" pos="7858" userDrawn="1">
          <p15:clr>
            <a:srgbClr val="F26B43"/>
          </p15:clr>
        </p15:guide>
        <p15:guide id="10" pos="786" userDrawn="1">
          <p15:clr>
            <a:srgbClr val="F26B43"/>
          </p15:clr>
        </p15:guide>
        <p15:guide id="11" pos="145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hyperlink" Target="mailto:Lucie.Savelkova@szif.cz" TargetMode="External"/><Relationship Id="rId3" Type="http://schemas.openxmlformats.org/officeDocument/2006/relationships/image" Target="../media/image39.jpeg"/><Relationship Id="rId7" Type="http://schemas.openxmlformats.org/officeDocument/2006/relationships/hyperlink" Target="mailto:Michal.Dobihal@mze.cz"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mailto:Katerina.Hatlova@gmail.com" TargetMode="External"/><Relationship Id="rId5" Type="http://schemas.openxmlformats.org/officeDocument/2006/relationships/hyperlink" Target="mailto:Ondrej.Silhacek@mze,cz" TargetMode="External"/><Relationship Id="rId4" Type="http://schemas.openxmlformats.org/officeDocument/2006/relationships/image" Target="../media/image8.jpe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Zástupný symbol obrázku 33">
            <a:extLst>
              <a:ext uri="{FF2B5EF4-FFF2-40B4-BE49-F238E27FC236}">
                <a16:creationId xmlns:a16="http://schemas.microsoft.com/office/drawing/2014/main" id="{1B0D1E8F-D839-4831-9DC3-FDB839C1FA1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1" r="4265" b="1704"/>
          <a:stretch/>
        </p:blipFill>
        <p:spPr>
          <a:xfrm>
            <a:off x="-380700" y="0"/>
            <a:ext cx="24767875" cy="13876422"/>
          </a:xfrm>
        </p:spPr>
      </p:pic>
      <p:sp>
        <p:nvSpPr>
          <p:cNvPr id="7" name="Zástupný symbol pro text 6">
            <a:extLst>
              <a:ext uri="{FF2B5EF4-FFF2-40B4-BE49-F238E27FC236}">
                <a16:creationId xmlns:a16="http://schemas.microsoft.com/office/drawing/2014/main" id="{ECE2B496-6096-45A1-999F-4AB8567CB43A}"/>
              </a:ext>
            </a:extLst>
          </p:cNvPr>
          <p:cNvSpPr>
            <a:spLocks noGrp="1"/>
          </p:cNvSpPr>
          <p:nvPr>
            <p:ph type="body" sz="quarter" idx="12"/>
          </p:nvPr>
        </p:nvSpPr>
        <p:spPr>
          <a:xfrm>
            <a:off x="-380700" y="1522800"/>
            <a:ext cx="15428700" cy="3420000"/>
          </a:xfrm>
        </p:spPr>
        <p:txBody>
          <a:bodyPr/>
          <a:lstStyle/>
          <a:p>
            <a:endParaRPr lang="cs-CZ" dirty="0"/>
          </a:p>
        </p:txBody>
      </p:sp>
      <p:sp>
        <p:nvSpPr>
          <p:cNvPr id="25" name="Podnadpis snímku"/>
          <p:cNvSpPr>
            <a:spLocks noGrp="1"/>
          </p:cNvSpPr>
          <p:nvPr>
            <p:ph type="subTitle" idx="1"/>
          </p:nvPr>
        </p:nvSpPr>
        <p:spPr>
          <a:xfrm>
            <a:off x="4597275" y="4140000"/>
            <a:ext cx="10080000" cy="720724"/>
          </a:xfrm>
        </p:spPr>
        <p:txBody>
          <a:bodyPr/>
          <a:lstStyle/>
          <a:p>
            <a:endParaRPr lang="en-US" altLang="cs-CZ" cap="none" dirty="0"/>
          </a:p>
          <a:p>
            <a:endParaRPr lang="cs-CZ" dirty="0"/>
          </a:p>
        </p:txBody>
      </p:sp>
      <p:sp>
        <p:nvSpPr>
          <p:cNvPr id="24" name="Nadpis snímku"/>
          <p:cNvSpPr>
            <a:spLocks noGrp="1"/>
          </p:cNvSpPr>
          <p:nvPr>
            <p:ph type="ctrTitle"/>
          </p:nvPr>
        </p:nvSpPr>
        <p:spPr>
          <a:xfrm>
            <a:off x="4582381" y="2120346"/>
            <a:ext cx="10208440" cy="2506142"/>
          </a:xfrm>
        </p:spPr>
        <p:txBody>
          <a:bodyPr/>
          <a:lstStyle/>
          <a:p>
            <a:r>
              <a:rPr lang="cs-CZ" sz="6000" dirty="0">
                <a:solidFill>
                  <a:schemeClr val="tx1"/>
                </a:solidFill>
              </a:rPr>
              <a:t>Interoperabilita krajinných prvků v ČR</a:t>
            </a:r>
            <a:endParaRPr lang="en-US" sz="6000" dirty="0" err="1">
              <a:solidFill>
                <a:schemeClr val="tx1"/>
              </a:solidFill>
            </a:endParaRPr>
          </a:p>
        </p:txBody>
      </p:sp>
      <p:cxnSp>
        <p:nvCxnSpPr>
          <p:cNvPr id="27" name="Svislá linka">
            <a:extLst>
              <a:ext uri="{FF2B5EF4-FFF2-40B4-BE49-F238E27FC236}">
                <a16:creationId xmlns:a16="http://schemas.microsoft.com/office/drawing/2014/main" id="{CCC7CE16-A853-4FB5-9503-EB361932F740}"/>
              </a:ext>
            </a:extLst>
          </p:cNvPr>
          <p:cNvCxnSpPr/>
          <p:nvPr/>
        </p:nvCxnSpPr>
        <p:spPr>
          <a:xfrm>
            <a:off x="4114800" y="2152650"/>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Horizontální linka">
            <a:extLst>
              <a:ext uri="{FF2B5EF4-FFF2-40B4-BE49-F238E27FC236}">
                <a16:creationId xmlns:a16="http://schemas.microsoft.com/office/drawing/2014/main" id="{73617130-03D7-46DC-991D-4E8613D2BB7C}"/>
              </a:ext>
            </a:extLst>
          </p:cNvPr>
          <p:cNvCxnSpPr/>
          <p:nvPr/>
        </p:nvCxnSpPr>
        <p:spPr>
          <a:xfrm>
            <a:off x="0" y="4942800"/>
            <a:ext cx="15048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 name="Obrázek 2">
            <a:extLst>
              <a:ext uri="{FF2B5EF4-FFF2-40B4-BE49-F238E27FC236}">
                <a16:creationId xmlns:a16="http://schemas.microsoft.com/office/drawing/2014/main" id="{524C3A49-407D-42E4-83B4-E53D5A41C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8802" y="3838836"/>
            <a:ext cx="2808000" cy="784845"/>
          </a:xfrm>
          <a:prstGeom prst="rect">
            <a:avLst/>
          </a:prstGeom>
        </p:spPr>
      </p:pic>
      <p:sp>
        <p:nvSpPr>
          <p:cNvPr id="2" name="TextovéPole 1">
            <a:extLst>
              <a:ext uri="{FF2B5EF4-FFF2-40B4-BE49-F238E27FC236}">
                <a16:creationId xmlns:a16="http://schemas.microsoft.com/office/drawing/2014/main" id="{5F1E6DE0-1359-A67B-DCCD-AD751892CDAD}"/>
              </a:ext>
            </a:extLst>
          </p:cNvPr>
          <p:cNvSpPr txBox="1"/>
          <p:nvPr/>
        </p:nvSpPr>
        <p:spPr>
          <a:xfrm>
            <a:off x="6400547" y="5089407"/>
            <a:ext cx="17986628" cy="707886"/>
          </a:xfrm>
          <a:prstGeom prst="rect">
            <a:avLst/>
          </a:prstGeom>
          <a:noFill/>
        </p:spPr>
        <p:txBody>
          <a:bodyPr wrap="square" rtlCol="0">
            <a:spAutoFit/>
          </a:bodyPr>
          <a:lstStyle/>
          <a:p>
            <a:pPr algn="r"/>
            <a:r>
              <a:rPr lang="cs-CZ" sz="4000" dirty="0"/>
              <a:t>Ondřej ŠILHÁČEK, Kateřina HÁTLOVÁ, Michal DOBÍHAL, Lucie ŠAVELKOVÁ</a:t>
            </a:r>
            <a:endParaRPr lang="en-GB" sz="4000" dirty="0"/>
          </a:p>
        </p:txBody>
      </p:sp>
      <p:pic>
        <p:nvPicPr>
          <p:cNvPr id="12" name="Logo MZe">
            <a:extLst>
              <a:ext uri="{FF2B5EF4-FFF2-40B4-BE49-F238E27FC236}">
                <a16:creationId xmlns:a16="http://schemas.microsoft.com/office/drawing/2014/main" id="{70E517D0-36F8-4AF5-827D-8AE01535C5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452" y="2120346"/>
            <a:ext cx="3133350" cy="1353315"/>
          </a:xfrm>
          <a:prstGeom prst="rect">
            <a:avLst/>
          </a:prstGeom>
        </p:spPr>
      </p:pic>
    </p:spTree>
    <p:extLst>
      <p:ext uri="{BB962C8B-B14F-4D97-AF65-F5344CB8AC3E}">
        <p14:creationId xmlns:p14="http://schemas.microsoft.com/office/powerpoint/2010/main" val="2188965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4B330FA-94DF-B361-9DE7-08B04A156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0474" y="-5519057"/>
            <a:ext cx="31013401" cy="20541343"/>
          </a:xfrm>
          <a:prstGeom prst="rect">
            <a:avLst/>
          </a:prstGeom>
        </p:spPr>
      </p:pic>
      <p:sp>
        <p:nvSpPr>
          <p:cNvPr id="4" name="Obdélník 3">
            <a:extLst>
              <a:ext uri="{FF2B5EF4-FFF2-40B4-BE49-F238E27FC236}">
                <a16:creationId xmlns:a16="http://schemas.microsoft.com/office/drawing/2014/main" id="{0387CC39-5253-41BE-ABDD-5D6BC397F717}"/>
              </a:ext>
            </a:extLst>
          </p:cNvPr>
          <p:cNvSpPr/>
          <p:nvPr/>
        </p:nvSpPr>
        <p:spPr>
          <a:xfrm>
            <a:off x="4185694" y="7387387"/>
            <a:ext cx="8343482" cy="33447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8518A04A-5C1F-3710-D48E-71C2D940AE6D}"/>
              </a:ext>
            </a:extLst>
          </p:cNvPr>
          <p:cNvSpPr txBox="1"/>
          <p:nvPr/>
        </p:nvSpPr>
        <p:spPr>
          <a:xfrm>
            <a:off x="3099639" y="7782503"/>
            <a:ext cx="9071811" cy="2554545"/>
          </a:xfrm>
          <a:prstGeom prst="rect">
            <a:avLst/>
          </a:prstGeom>
          <a:noFill/>
        </p:spPr>
        <p:txBody>
          <a:bodyPr wrap="square" rtlCol="0">
            <a:spAutoFit/>
          </a:bodyPr>
          <a:lstStyle/>
          <a:p>
            <a:pPr algn="r"/>
            <a:r>
              <a:rPr lang="cs-CZ" sz="8000" b="1" dirty="0">
                <a:solidFill>
                  <a:srgbClr val="FFB544"/>
                </a:solidFill>
              </a:rPr>
              <a:t>SÉMANTICKÁ ANALÝZA</a:t>
            </a:r>
          </a:p>
        </p:txBody>
      </p:sp>
    </p:spTree>
    <p:extLst>
      <p:ext uri="{BB962C8B-B14F-4D97-AF65-F5344CB8AC3E}">
        <p14:creationId xmlns:p14="http://schemas.microsoft.com/office/powerpoint/2010/main" val="959103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délník: se zakulacenými rohy 33">
            <a:extLst>
              <a:ext uri="{FF2B5EF4-FFF2-40B4-BE49-F238E27FC236}">
                <a16:creationId xmlns:a16="http://schemas.microsoft.com/office/drawing/2014/main" id="{89D6C91C-FBCD-4613-CEF4-B5B5AAE54FF7}"/>
              </a:ext>
            </a:extLst>
          </p:cNvPr>
          <p:cNvSpPr/>
          <p:nvPr/>
        </p:nvSpPr>
        <p:spPr>
          <a:xfrm>
            <a:off x="14176637" y="437531"/>
            <a:ext cx="11346352"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ovéPole 1">
            <a:extLst>
              <a:ext uri="{FF2B5EF4-FFF2-40B4-BE49-F238E27FC236}">
                <a16:creationId xmlns:a16="http://schemas.microsoft.com/office/drawing/2014/main" id="{375C8C61-24ED-449C-2798-F05548E4497F}"/>
              </a:ext>
            </a:extLst>
          </p:cNvPr>
          <p:cNvSpPr txBox="1"/>
          <p:nvPr/>
        </p:nvSpPr>
        <p:spPr>
          <a:xfrm>
            <a:off x="1323834" y="585993"/>
            <a:ext cx="9529918" cy="1015663"/>
          </a:xfrm>
          <a:prstGeom prst="rect">
            <a:avLst/>
          </a:prstGeom>
          <a:noFill/>
        </p:spPr>
        <p:txBody>
          <a:bodyPr wrap="square" rtlCol="0">
            <a:spAutoFit/>
          </a:bodyPr>
          <a:lstStyle/>
          <a:p>
            <a:pPr algn="ctr"/>
            <a:r>
              <a:rPr lang="cs-CZ" sz="6000" b="1" dirty="0"/>
              <a:t>DATOVÁ SADA</a:t>
            </a:r>
            <a:endParaRPr lang="en-GB" sz="6000" b="1" dirty="0"/>
          </a:p>
        </p:txBody>
      </p:sp>
      <p:sp>
        <p:nvSpPr>
          <p:cNvPr id="3" name="TextovéPole 2">
            <a:extLst>
              <a:ext uri="{FF2B5EF4-FFF2-40B4-BE49-F238E27FC236}">
                <a16:creationId xmlns:a16="http://schemas.microsoft.com/office/drawing/2014/main" id="{0D99414E-FA17-9955-DA5B-81FC9952465C}"/>
              </a:ext>
            </a:extLst>
          </p:cNvPr>
          <p:cNvSpPr txBox="1"/>
          <p:nvPr/>
        </p:nvSpPr>
        <p:spPr>
          <a:xfrm>
            <a:off x="13248983" y="585992"/>
            <a:ext cx="8887685" cy="1015663"/>
          </a:xfrm>
          <a:prstGeom prst="rect">
            <a:avLst/>
          </a:prstGeom>
          <a:noFill/>
        </p:spPr>
        <p:txBody>
          <a:bodyPr wrap="square" rtlCol="0">
            <a:spAutoFit/>
          </a:bodyPr>
          <a:lstStyle/>
          <a:p>
            <a:pPr algn="ctr"/>
            <a:r>
              <a:rPr lang="cs-CZ" sz="6000" b="1" dirty="0"/>
              <a:t>TYP OBJEKTU</a:t>
            </a:r>
            <a:endParaRPr lang="en-GB" sz="6000" b="1" dirty="0"/>
          </a:p>
        </p:txBody>
      </p:sp>
      <p:sp>
        <p:nvSpPr>
          <p:cNvPr id="7" name="Obdélník: se zakulacenými rohy 6">
            <a:extLst>
              <a:ext uri="{FF2B5EF4-FFF2-40B4-BE49-F238E27FC236}">
                <a16:creationId xmlns:a16="http://schemas.microsoft.com/office/drawing/2014/main" id="{01CA8832-A94B-5ED5-674C-E0EAC4C9FD02}"/>
              </a:ext>
            </a:extLst>
          </p:cNvPr>
          <p:cNvSpPr/>
          <p:nvPr/>
        </p:nvSpPr>
        <p:spPr>
          <a:xfrm>
            <a:off x="2062518" y="1965164"/>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ovéPole 7">
            <a:extLst>
              <a:ext uri="{FF2B5EF4-FFF2-40B4-BE49-F238E27FC236}">
                <a16:creationId xmlns:a16="http://schemas.microsoft.com/office/drawing/2014/main" id="{071858C8-7F31-A2B0-93EB-5B1D47860B0B}"/>
              </a:ext>
            </a:extLst>
          </p:cNvPr>
          <p:cNvSpPr txBox="1"/>
          <p:nvPr/>
        </p:nvSpPr>
        <p:spPr>
          <a:xfrm>
            <a:off x="2024742" y="2225970"/>
            <a:ext cx="8523514" cy="707886"/>
          </a:xfrm>
          <a:prstGeom prst="rect">
            <a:avLst/>
          </a:prstGeom>
          <a:noFill/>
        </p:spPr>
        <p:txBody>
          <a:bodyPr wrap="square" rtlCol="0">
            <a:spAutoFit/>
          </a:bodyPr>
          <a:lstStyle/>
          <a:p>
            <a:pPr algn="ctr"/>
            <a:r>
              <a:rPr lang="cs-CZ" sz="4000" b="1" dirty="0"/>
              <a:t>měřítko</a:t>
            </a:r>
            <a:endParaRPr lang="en-GB" sz="4000" b="1" dirty="0"/>
          </a:p>
        </p:txBody>
      </p:sp>
      <p:sp>
        <p:nvSpPr>
          <p:cNvPr id="9" name="Obdélník: se zakulacenými rohy 8">
            <a:extLst>
              <a:ext uri="{FF2B5EF4-FFF2-40B4-BE49-F238E27FC236}">
                <a16:creationId xmlns:a16="http://schemas.microsoft.com/office/drawing/2014/main" id="{DAD6E137-832C-4539-71D9-D49634A3D15E}"/>
              </a:ext>
            </a:extLst>
          </p:cNvPr>
          <p:cNvSpPr/>
          <p:nvPr/>
        </p:nvSpPr>
        <p:spPr>
          <a:xfrm>
            <a:off x="2068696" y="5917456"/>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ovéPole 9">
            <a:extLst>
              <a:ext uri="{FF2B5EF4-FFF2-40B4-BE49-F238E27FC236}">
                <a16:creationId xmlns:a16="http://schemas.microsoft.com/office/drawing/2014/main" id="{F2D7A89D-D318-6755-C7A1-466425F20E75}"/>
              </a:ext>
            </a:extLst>
          </p:cNvPr>
          <p:cNvSpPr txBox="1"/>
          <p:nvPr/>
        </p:nvSpPr>
        <p:spPr>
          <a:xfrm>
            <a:off x="2068696" y="6216656"/>
            <a:ext cx="8523514" cy="707886"/>
          </a:xfrm>
          <a:prstGeom prst="rect">
            <a:avLst/>
          </a:prstGeom>
          <a:noFill/>
        </p:spPr>
        <p:txBody>
          <a:bodyPr wrap="square" rtlCol="0">
            <a:spAutoFit/>
          </a:bodyPr>
          <a:lstStyle/>
          <a:p>
            <a:pPr algn="ctr"/>
            <a:r>
              <a:rPr lang="cs-CZ" sz="4000" b="1" dirty="0"/>
              <a:t>způsob sběru dat</a:t>
            </a:r>
            <a:endParaRPr lang="en-GB" sz="4000" b="1" dirty="0"/>
          </a:p>
        </p:txBody>
      </p:sp>
      <p:sp>
        <p:nvSpPr>
          <p:cNvPr id="11" name="Obdélník: se zakulacenými rohy 10">
            <a:extLst>
              <a:ext uri="{FF2B5EF4-FFF2-40B4-BE49-F238E27FC236}">
                <a16:creationId xmlns:a16="http://schemas.microsoft.com/office/drawing/2014/main" id="{3823E85A-81AD-265D-A9F1-764E695E6A96}"/>
              </a:ext>
            </a:extLst>
          </p:cNvPr>
          <p:cNvSpPr/>
          <p:nvPr/>
        </p:nvSpPr>
        <p:spPr>
          <a:xfrm>
            <a:off x="2024742" y="10404472"/>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ovéPole 11">
            <a:extLst>
              <a:ext uri="{FF2B5EF4-FFF2-40B4-BE49-F238E27FC236}">
                <a16:creationId xmlns:a16="http://schemas.microsoft.com/office/drawing/2014/main" id="{E758958A-FF0F-D8BC-4F8D-34F693803691}"/>
              </a:ext>
            </a:extLst>
          </p:cNvPr>
          <p:cNvSpPr txBox="1"/>
          <p:nvPr/>
        </p:nvSpPr>
        <p:spPr>
          <a:xfrm>
            <a:off x="2027181" y="10670944"/>
            <a:ext cx="8523514" cy="707886"/>
          </a:xfrm>
          <a:prstGeom prst="rect">
            <a:avLst/>
          </a:prstGeom>
          <a:noFill/>
        </p:spPr>
        <p:txBody>
          <a:bodyPr wrap="square" rtlCol="0">
            <a:spAutoFit/>
          </a:bodyPr>
          <a:lstStyle/>
          <a:p>
            <a:pPr algn="ctr"/>
            <a:r>
              <a:rPr lang="cs-CZ" sz="4000" b="1" dirty="0"/>
              <a:t>souřadnicový systém</a:t>
            </a:r>
            <a:endParaRPr lang="en-GB" sz="4000" b="1" dirty="0"/>
          </a:p>
        </p:txBody>
      </p:sp>
      <p:sp>
        <p:nvSpPr>
          <p:cNvPr id="13" name="TextovéPole 12">
            <a:extLst>
              <a:ext uri="{FF2B5EF4-FFF2-40B4-BE49-F238E27FC236}">
                <a16:creationId xmlns:a16="http://schemas.microsoft.com/office/drawing/2014/main" id="{AF2384FC-507E-7CC4-15F8-3B6E3CA468FF}"/>
              </a:ext>
            </a:extLst>
          </p:cNvPr>
          <p:cNvSpPr txBox="1"/>
          <p:nvPr/>
        </p:nvSpPr>
        <p:spPr>
          <a:xfrm>
            <a:off x="2188026" y="3436863"/>
            <a:ext cx="3559630" cy="584775"/>
          </a:xfrm>
          <a:prstGeom prst="rect">
            <a:avLst/>
          </a:prstGeom>
          <a:noFill/>
        </p:spPr>
        <p:txBody>
          <a:bodyPr wrap="square" rtlCol="0">
            <a:spAutoFit/>
          </a:bodyPr>
          <a:lstStyle/>
          <a:p>
            <a:r>
              <a:rPr lang="cs-CZ" sz="3200" b="1" dirty="0"/>
              <a:t>velké</a:t>
            </a:r>
            <a:endParaRPr lang="en-GB" sz="3200" b="1" dirty="0"/>
          </a:p>
        </p:txBody>
      </p:sp>
      <p:sp>
        <p:nvSpPr>
          <p:cNvPr id="14" name="TextovéPole 13">
            <a:extLst>
              <a:ext uri="{FF2B5EF4-FFF2-40B4-BE49-F238E27FC236}">
                <a16:creationId xmlns:a16="http://schemas.microsoft.com/office/drawing/2014/main" id="{2C7C383A-3FF5-E0CC-F20B-3AB16CAA64A2}"/>
              </a:ext>
            </a:extLst>
          </p:cNvPr>
          <p:cNvSpPr txBox="1"/>
          <p:nvPr/>
        </p:nvSpPr>
        <p:spPr>
          <a:xfrm>
            <a:off x="2188026" y="4288110"/>
            <a:ext cx="3559630" cy="584775"/>
          </a:xfrm>
          <a:prstGeom prst="rect">
            <a:avLst/>
          </a:prstGeom>
          <a:noFill/>
        </p:spPr>
        <p:txBody>
          <a:bodyPr wrap="square" rtlCol="0">
            <a:spAutoFit/>
          </a:bodyPr>
          <a:lstStyle/>
          <a:p>
            <a:r>
              <a:rPr lang="cs-CZ" sz="3200" b="1" dirty="0"/>
              <a:t>střední</a:t>
            </a:r>
            <a:endParaRPr lang="en-GB" sz="3200" b="1" dirty="0"/>
          </a:p>
        </p:txBody>
      </p:sp>
      <p:sp>
        <p:nvSpPr>
          <p:cNvPr id="15" name="TextovéPole 14">
            <a:extLst>
              <a:ext uri="{FF2B5EF4-FFF2-40B4-BE49-F238E27FC236}">
                <a16:creationId xmlns:a16="http://schemas.microsoft.com/office/drawing/2014/main" id="{4711A839-B39E-CABF-84CD-C85AD728C4A6}"/>
              </a:ext>
            </a:extLst>
          </p:cNvPr>
          <p:cNvSpPr txBox="1"/>
          <p:nvPr/>
        </p:nvSpPr>
        <p:spPr>
          <a:xfrm>
            <a:off x="2177142" y="5114544"/>
            <a:ext cx="3559630" cy="584775"/>
          </a:xfrm>
          <a:prstGeom prst="rect">
            <a:avLst/>
          </a:prstGeom>
          <a:noFill/>
        </p:spPr>
        <p:txBody>
          <a:bodyPr wrap="square" rtlCol="0">
            <a:spAutoFit/>
          </a:bodyPr>
          <a:lstStyle/>
          <a:p>
            <a:r>
              <a:rPr lang="cs-CZ" sz="3200" b="1" dirty="0"/>
              <a:t>nedefinováno</a:t>
            </a:r>
            <a:endParaRPr lang="en-GB" sz="3200" b="1" dirty="0"/>
          </a:p>
        </p:txBody>
      </p:sp>
      <p:sp>
        <p:nvSpPr>
          <p:cNvPr id="16" name="TextovéPole 15">
            <a:extLst>
              <a:ext uri="{FF2B5EF4-FFF2-40B4-BE49-F238E27FC236}">
                <a16:creationId xmlns:a16="http://schemas.microsoft.com/office/drawing/2014/main" id="{EDC04FBE-980F-0F4E-31B5-6FE31BB6A812}"/>
              </a:ext>
            </a:extLst>
          </p:cNvPr>
          <p:cNvSpPr txBox="1"/>
          <p:nvPr/>
        </p:nvSpPr>
        <p:spPr>
          <a:xfrm>
            <a:off x="6596252" y="3455249"/>
            <a:ext cx="3559630" cy="584775"/>
          </a:xfrm>
          <a:prstGeom prst="rect">
            <a:avLst/>
          </a:prstGeom>
          <a:noFill/>
        </p:spPr>
        <p:txBody>
          <a:bodyPr wrap="square" rtlCol="0">
            <a:spAutoFit/>
          </a:bodyPr>
          <a:lstStyle/>
          <a:p>
            <a:r>
              <a:rPr lang="cs-CZ" sz="3200" dirty="0"/>
              <a:t>LF-EFA</a:t>
            </a:r>
            <a:endParaRPr lang="en-GB" sz="3200" dirty="0"/>
          </a:p>
        </p:txBody>
      </p:sp>
      <p:sp>
        <p:nvSpPr>
          <p:cNvPr id="17" name="TextovéPole 16">
            <a:extLst>
              <a:ext uri="{FF2B5EF4-FFF2-40B4-BE49-F238E27FC236}">
                <a16:creationId xmlns:a16="http://schemas.microsoft.com/office/drawing/2014/main" id="{E19E400F-6F0F-DE56-08E0-F5F51FA28265}"/>
              </a:ext>
            </a:extLst>
          </p:cNvPr>
          <p:cNvSpPr txBox="1"/>
          <p:nvPr/>
        </p:nvSpPr>
        <p:spPr>
          <a:xfrm>
            <a:off x="6559174" y="4306623"/>
            <a:ext cx="3559630" cy="584775"/>
          </a:xfrm>
          <a:prstGeom prst="rect">
            <a:avLst/>
          </a:prstGeom>
          <a:noFill/>
        </p:spPr>
        <p:txBody>
          <a:bodyPr wrap="square" rtlCol="0">
            <a:spAutoFit/>
          </a:bodyPr>
          <a:lstStyle/>
          <a:p>
            <a:r>
              <a:rPr lang="cs-CZ" sz="3200" dirty="0"/>
              <a:t>ZABAGED, SWF</a:t>
            </a:r>
            <a:endParaRPr lang="en-GB" sz="3200" dirty="0"/>
          </a:p>
        </p:txBody>
      </p:sp>
      <p:sp>
        <p:nvSpPr>
          <p:cNvPr id="18" name="TextovéPole 17">
            <a:extLst>
              <a:ext uri="{FF2B5EF4-FFF2-40B4-BE49-F238E27FC236}">
                <a16:creationId xmlns:a16="http://schemas.microsoft.com/office/drawing/2014/main" id="{D3564B85-7D94-ECE3-1DB6-0191B0BA108C}"/>
              </a:ext>
            </a:extLst>
          </p:cNvPr>
          <p:cNvSpPr txBox="1"/>
          <p:nvPr/>
        </p:nvSpPr>
        <p:spPr>
          <a:xfrm>
            <a:off x="6559174" y="5084409"/>
            <a:ext cx="3559630" cy="584775"/>
          </a:xfrm>
          <a:prstGeom prst="rect">
            <a:avLst/>
          </a:prstGeom>
          <a:noFill/>
        </p:spPr>
        <p:txBody>
          <a:bodyPr wrap="square" rtlCol="0">
            <a:spAutoFit/>
          </a:bodyPr>
          <a:lstStyle/>
          <a:p>
            <a:r>
              <a:rPr lang="cs-CZ" sz="3200" dirty="0"/>
              <a:t>VKP, OLIL</a:t>
            </a:r>
            <a:endParaRPr lang="en-GB" sz="3200" dirty="0"/>
          </a:p>
        </p:txBody>
      </p:sp>
      <p:sp>
        <p:nvSpPr>
          <p:cNvPr id="20" name="TextovéPole 19">
            <a:extLst>
              <a:ext uri="{FF2B5EF4-FFF2-40B4-BE49-F238E27FC236}">
                <a16:creationId xmlns:a16="http://schemas.microsoft.com/office/drawing/2014/main" id="{6D2B96FA-E315-4983-093D-D4A57864F636}"/>
              </a:ext>
            </a:extLst>
          </p:cNvPr>
          <p:cNvSpPr txBox="1"/>
          <p:nvPr/>
        </p:nvSpPr>
        <p:spPr>
          <a:xfrm>
            <a:off x="2068697" y="7557944"/>
            <a:ext cx="5468367" cy="584775"/>
          </a:xfrm>
          <a:prstGeom prst="rect">
            <a:avLst/>
          </a:prstGeom>
          <a:noFill/>
        </p:spPr>
        <p:txBody>
          <a:bodyPr wrap="square" rtlCol="0">
            <a:spAutoFit/>
          </a:bodyPr>
          <a:lstStyle/>
          <a:p>
            <a:r>
              <a:rPr lang="cs-CZ" sz="3200" b="1" dirty="0"/>
              <a:t>terénní šetření</a:t>
            </a:r>
            <a:endParaRPr lang="en-GB" sz="3200" b="1" dirty="0"/>
          </a:p>
        </p:txBody>
      </p:sp>
      <p:sp>
        <p:nvSpPr>
          <p:cNvPr id="21" name="TextovéPole 20">
            <a:extLst>
              <a:ext uri="{FF2B5EF4-FFF2-40B4-BE49-F238E27FC236}">
                <a16:creationId xmlns:a16="http://schemas.microsoft.com/office/drawing/2014/main" id="{22D7FA5B-1360-B552-E9DB-68A1B34513EF}"/>
              </a:ext>
            </a:extLst>
          </p:cNvPr>
          <p:cNvSpPr txBox="1"/>
          <p:nvPr/>
        </p:nvSpPr>
        <p:spPr>
          <a:xfrm>
            <a:off x="2123122" y="8483634"/>
            <a:ext cx="5468367" cy="584775"/>
          </a:xfrm>
          <a:prstGeom prst="rect">
            <a:avLst/>
          </a:prstGeom>
          <a:noFill/>
        </p:spPr>
        <p:txBody>
          <a:bodyPr wrap="square" rtlCol="0">
            <a:spAutoFit/>
          </a:bodyPr>
          <a:lstStyle/>
          <a:p>
            <a:r>
              <a:rPr lang="cs-CZ" sz="3200" b="1" dirty="0"/>
              <a:t>vizuální interpretace</a:t>
            </a:r>
            <a:endParaRPr lang="en-GB" sz="3200" b="1" dirty="0"/>
          </a:p>
        </p:txBody>
      </p:sp>
      <p:sp>
        <p:nvSpPr>
          <p:cNvPr id="22" name="TextovéPole 21">
            <a:extLst>
              <a:ext uri="{FF2B5EF4-FFF2-40B4-BE49-F238E27FC236}">
                <a16:creationId xmlns:a16="http://schemas.microsoft.com/office/drawing/2014/main" id="{22DC5188-CCC7-5246-2C45-788CBD81AD5C}"/>
              </a:ext>
            </a:extLst>
          </p:cNvPr>
          <p:cNvSpPr txBox="1"/>
          <p:nvPr/>
        </p:nvSpPr>
        <p:spPr>
          <a:xfrm>
            <a:off x="2133765" y="9416429"/>
            <a:ext cx="6814707" cy="584775"/>
          </a:xfrm>
          <a:prstGeom prst="rect">
            <a:avLst/>
          </a:prstGeom>
          <a:noFill/>
        </p:spPr>
        <p:txBody>
          <a:bodyPr wrap="square" rtlCol="0">
            <a:spAutoFit/>
          </a:bodyPr>
          <a:lstStyle/>
          <a:p>
            <a:r>
              <a:rPr lang="cs-CZ" sz="3200" b="1" dirty="0"/>
              <a:t>automatická detekce a klasifikace</a:t>
            </a:r>
            <a:endParaRPr lang="en-GB" sz="3200" b="1" dirty="0"/>
          </a:p>
        </p:txBody>
      </p:sp>
      <p:sp>
        <p:nvSpPr>
          <p:cNvPr id="23" name="TextovéPole 22">
            <a:extLst>
              <a:ext uri="{FF2B5EF4-FFF2-40B4-BE49-F238E27FC236}">
                <a16:creationId xmlns:a16="http://schemas.microsoft.com/office/drawing/2014/main" id="{7E629772-9448-4D76-89C3-FFBFD906BDE9}"/>
              </a:ext>
            </a:extLst>
          </p:cNvPr>
          <p:cNvSpPr txBox="1"/>
          <p:nvPr/>
        </p:nvSpPr>
        <p:spPr>
          <a:xfrm>
            <a:off x="6368229" y="7557943"/>
            <a:ext cx="3559630" cy="584775"/>
          </a:xfrm>
          <a:prstGeom prst="rect">
            <a:avLst/>
          </a:prstGeom>
          <a:noFill/>
        </p:spPr>
        <p:txBody>
          <a:bodyPr wrap="square" rtlCol="0">
            <a:spAutoFit/>
          </a:bodyPr>
          <a:lstStyle/>
          <a:p>
            <a:r>
              <a:rPr lang="cs-CZ" sz="3200" dirty="0"/>
              <a:t>LF-EFA, ZABAGED</a:t>
            </a:r>
            <a:endParaRPr lang="en-GB" sz="3200" dirty="0"/>
          </a:p>
        </p:txBody>
      </p:sp>
      <p:sp>
        <p:nvSpPr>
          <p:cNvPr id="24" name="TextovéPole 23">
            <a:extLst>
              <a:ext uri="{FF2B5EF4-FFF2-40B4-BE49-F238E27FC236}">
                <a16:creationId xmlns:a16="http://schemas.microsoft.com/office/drawing/2014/main" id="{E0E390D1-193E-311E-8719-C1A73766F6F2}"/>
              </a:ext>
            </a:extLst>
          </p:cNvPr>
          <p:cNvSpPr txBox="1"/>
          <p:nvPr/>
        </p:nvSpPr>
        <p:spPr>
          <a:xfrm>
            <a:off x="9291159" y="12100513"/>
            <a:ext cx="3005056" cy="584775"/>
          </a:xfrm>
          <a:prstGeom prst="rect">
            <a:avLst/>
          </a:prstGeom>
          <a:noFill/>
        </p:spPr>
        <p:txBody>
          <a:bodyPr wrap="square" rtlCol="0">
            <a:spAutoFit/>
          </a:bodyPr>
          <a:lstStyle/>
          <a:p>
            <a:r>
              <a:rPr lang="cs-CZ" sz="3200" dirty="0"/>
              <a:t>SWF</a:t>
            </a:r>
            <a:endParaRPr lang="en-GB" sz="3200" dirty="0"/>
          </a:p>
        </p:txBody>
      </p:sp>
      <p:sp>
        <p:nvSpPr>
          <p:cNvPr id="25" name="TextovéPole 24">
            <a:extLst>
              <a:ext uri="{FF2B5EF4-FFF2-40B4-BE49-F238E27FC236}">
                <a16:creationId xmlns:a16="http://schemas.microsoft.com/office/drawing/2014/main" id="{D805B375-F9D2-1951-7A66-CF3B0C60AA1C}"/>
              </a:ext>
            </a:extLst>
          </p:cNvPr>
          <p:cNvSpPr txBox="1"/>
          <p:nvPr/>
        </p:nvSpPr>
        <p:spPr>
          <a:xfrm>
            <a:off x="6428710" y="8483633"/>
            <a:ext cx="4425041" cy="584775"/>
          </a:xfrm>
          <a:prstGeom prst="rect">
            <a:avLst/>
          </a:prstGeom>
          <a:noFill/>
        </p:spPr>
        <p:txBody>
          <a:bodyPr wrap="square" rtlCol="0">
            <a:spAutoFit/>
          </a:bodyPr>
          <a:lstStyle/>
          <a:p>
            <a:r>
              <a:rPr lang="cs-CZ" sz="3200" dirty="0"/>
              <a:t>LF-EFA, ZABAGED,  SWF</a:t>
            </a:r>
            <a:endParaRPr lang="en-GB" sz="3200" dirty="0"/>
          </a:p>
        </p:txBody>
      </p:sp>
      <p:sp>
        <p:nvSpPr>
          <p:cNvPr id="26" name="TextovéPole 25">
            <a:extLst>
              <a:ext uri="{FF2B5EF4-FFF2-40B4-BE49-F238E27FC236}">
                <a16:creationId xmlns:a16="http://schemas.microsoft.com/office/drawing/2014/main" id="{A42B8BD6-A6EE-3197-B808-0D7BF0B83B53}"/>
              </a:ext>
            </a:extLst>
          </p:cNvPr>
          <p:cNvSpPr txBox="1"/>
          <p:nvPr/>
        </p:nvSpPr>
        <p:spPr>
          <a:xfrm>
            <a:off x="2177142" y="12083728"/>
            <a:ext cx="1753413" cy="584775"/>
          </a:xfrm>
          <a:prstGeom prst="rect">
            <a:avLst/>
          </a:prstGeom>
          <a:noFill/>
        </p:spPr>
        <p:txBody>
          <a:bodyPr wrap="square" rtlCol="0">
            <a:spAutoFit/>
          </a:bodyPr>
          <a:lstStyle/>
          <a:p>
            <a:r>
              <a:rPr lang="cs-CZ" sz="3200" b="1" dirty="0"/>
              <a:t>S-JTSK</a:t>
            </a:r>
            <a:endParaRPr lang="en-GB" sz="3200" b="1" dirty="0"/>
          </a:p>
        </p:txBody>
      </p:sp>
      <p:sp>
        <p:nvSpPr>
          <p:cNvPr id="28" name="TextovéPole 27">
            <a:extLst>
              <a:ext uri="{FF2B5EF4-FFF2-40B4-BE49-F238E27FC236}">
                <a16:creationId xmlns:a16="http://schemas.microsoft.com/office/drawing/2014/main" id="{6E06BF7E-7373-6A7B-C7A2-D037E63B5E2C}"/>
              </a:ext>
            </a:extLst>
          </p:cNvPr>
          <p:cNvSpPr txBox="1"/>
          <p:nvPr/>
        </p:nvSpPr>
        <p:spPr>
          <a:xfrm>
            <a:off x="7437370" y="12068825"/>
            <a:ext cx="1716774" cy="584775"/>
          </a:xfrm>
          <a:prstGeom prst="rect">
            <a:avLst/>
          </a:prstGeom>
          <a:noFill/>
        </p:spPr>
        <p:txBody>
          <a:bodyPr wrap="square" rtlCol="0">
            <a:spAutoFit/>
          </a:bodyPr>
          <a:lstStyle/>
          <a:p>
            <a:r>
              <a:rPr lang="cs-CZ" sz="3200" b="1" dirty="0"/>
              <a:t>ETRS89</a:t>
            </a:r>
            <a:endParaRPr lang="en-GB" sz="3200" b="1" dirty="0"/>
          </a:p>
        </p:txBody>
      </p:sp>
      <p:sp>
        <p:nvSpPr>
          <p:cNvPr id="29" name="TextovéPole 28">
            <a:extLst>
              <a:ext uri="{FF2B5EF4-FFF2-40B4-BE49-F238E27FC236}">
                <a16:creationId xmlns:a16="http://schemas.microsoft.com/office/drawing/2014/main" id="{B37DE675-8327-2781-E880-F0FD3569C7C9}"/>
              </a:ext>
            </a:extLst>
          </p:cNvPr>
          <p:cNvSpPr txBox="1"/>
          <p:nvPr/>
        </p:nvSpPr>
        <p:spPr>
          <a:xfrm>
            <a:off x="8893563" y="9429942"/>
            <a:ext cx="3005056" cy="584775"/>
          </a:xfrm>
          <a:prstGeom prst="rect">
            <a:avLst/>
          </a:prstGeom>
          <a:noFill/>
        </p:spPr>
        <p:txBody>
          <a:bodyPr wrap="square" rtlCol="0">
            <a:spAutoFit/>
          </a:bodyPr>
          <a:lstStyle/>
          <a:p>
            <a:r>
              <a:rPr lang="cs-CZ" sz="3200" dirty="0"/>
              <a:t>OLIL, SWF</a:t>
            </a:r>
            <a:endParaRPr lang="en-GB" sz="3200" dirty="0"/>
          </a:p>
        </p:txBody>
      </p:sp>
      <p:sp>
        <p:nvSpPr>
          <p:cNvPr id="30" name="TextovéPole 29">
            <a:extLst>
              <a:ext uri="{FF2B5EF4-FFF2-40B4-BE49-F238E27FC236}">
                <a16:creationId xmlns:a16="http://schemas.microsoft.com/office/drawing/2014/main" id="{952A2B92-E66B-1343-4EF1-762269843E82}"/>
              </a:ext>
            </a:extLst>
          </p:cNvPr>
          <p:cNvSpPr txBox="1"/>
          <p:nvPr/>
        </p:nvSpPr>
        <p:spPr>
          <a:xfrm>
            <a:off x="3819751" y="11925539"/>
            <a:ext cx="3559630" cy="1077218"/>
          </a:xfrm>
          <a:prstGeom prst="rect">
            <a:avLst/>
          </a:prstGeom>
          <a:noFill/>
        </p:spPr>
        <p:txBody>
          <a:bodyPr wrap="square" rtlCol="0">
            <a:spAutoFit/>
          </a:bodyPr>
          <a:lstStyle/>
          <a:p>
            <a:r>
              <a:rPr lang="cs-CZ" sz="3200" dirty="0"/>
              <a:t>LF-EFA, ZABAGED,</a:t>
            </a:r>
          </a:p>
          <a:p>
            <a:r>
              <a:rPr lang="cs-CZ" sz="3200" dirty="0"/>
              <a:t>OLIL, VKP</a:t>
            </a:r>
            <a:endParaRPr lang="en-GB" sz="3200" dirty="0"/>
          </a:p>
        </p:txBody>
      </p:sp>
      <p:sp>
        <p:nvSpPr>
          <p:cNvPr id="32" name="TextovéPole 31">
            <a:extLst>
              <a:ext uri="{FF2B5EF4-FFF2-40B4-BE49-F238E27FC236}">
                <a16:creationId xmlns:a16="http://schemas.microsoft.com/office/drawing/2014/main" id="{D9A05DA3-DBF4-741A-8CA1-B4B3C942D4E5}"/>
              </a:ext>
            </a:extLst>
          </p:cNvPr>
          <p:cNvSpPr txBox="1"/>
          <p:nvPr/>
        </p:nvSpPr>
        <p:spPr>
          <a:xfrm>
            <a:off x="15783596" y="2524961"/>
            <a:ext cx="4555957" cy="707886"/>
          </a:xfrm>
          <a:prstGeom prst="rect">
            <a:avLst/>
          </a:prstGeom>
          <a:noFill/>
        </p:spPr>
        <p:txBody>
          <a:bodyPr wrap="square" rtlCol="0">
            <a:spAutoFit/>
          </a:bodyPr>
          <a:lstStyle/>
          <a:p>
            <a:r>
              <a:rPr lang="cs-CZ" sz="4000" b="1" dirty="0"/>
              <a:t>dřevinné prvky</a:t>
            </a:r>
            <a:endParaRPr lang="en-GB" sz="4000" b="1" dirty="0"/>
          </a:p>
        </p:txBody>
      </p:sp>
      <p:sp>
        <p:nvSpPr>
          <p:cNvPr id="6" name="TextovéPole 5">
            <a:extLst>
              <a:ext uri="{FF2B5EF4-FFF2-40B4-BE49-F238E27FC236}">
                <a16:creationId xmlns:a16="http://schemas.microsoft.com/office/drawing/2014/main" id="{A35B965C-7FCC-9C40-F684-1D0D5043124B}"/>
              </a:ext>
            </a:extLst>
          </p:cNvPr>
          <p:cNvSpPr txBox="1"/>
          <p:nvPr/>
        </p:nvSpPr>
        <p:spPr>
          <a:xfrm>
            <a:off x="15783596" y="3947349"/>
            <a:ext cx="4138862" cy="707885"/>
          </a:xfrm>
          <a:prstGeom prst="rect">
            <a:avLst/>
          </a:prstGeom>
          <a:noFill/>
        </p:spPr>
        <p:txBody>
          <a:bodyPr wrap="square" rtlCol="0">
            <a:spAutoFit/>
          </a:bodyPr>
          <a:lstStyle/>
          <a:p>
            <a:r>
              <a:rPr lang="cs-CZ" sz="4000" b="1" dirty="0"/>
              <a:t>travnaté prvky</a:t>
            </a:r>
            <a:endParaRPr lang="en-GB" sz="4000" b="1" dirty="0"/>
          </a:p>
        </p:txBody>
      </p:sp>
      <p:sp>
        <p:nvSpPr>
          <p:cNvPr id="31" name="TextovéPole 30">
            <a:extLst>
              <a:ext uri="{FF2B5EF4-FFF2-40B4-BE49-F238E27FC236}">
                <a16:creationId xmlns:a16="http://schemas.microsoft.com/office/drawing/2014/main" id="{4F423560-4414-09A0-15FD-BA93B22B5EFA}"/>
              </a:ext>
            </a:extLst>
          </p:cNvPr>
          <p:cNvSpPr txBox="1"/>
          <p:nvPr/>
        </p:nvSpPr>
        <p:spPr>
          <a:xfrm>
            <a:off x="16136944" y="5345006"/>
            <a:ext cx="3156439" cy="707886"/>
          </a:xfrm>
          <a:prstGeom prst="rect">
            <a:avLst/>
          </a:prstGeom>
          <a:noFill/>
        </p:spPr>
        <p:txBody>
          <a:bodyPr wrap="square" rtlCol="0">
            <a:spAutoFit/>
          </a:bodyPr>
          <a:lstStyle/>
          <a:p>
            <a:r>
              <a:rPr lang="cs-CZ" sz="4000" b="1" dirty="0"/>
              <a:t>vodní prvky</a:t>
            </a:r>
            <a:endParaRPr lang="en-GB" sz="4000" b="1" dirty="0"/>
          </a:p>
        </p:txBody>
      </p:sp>
      <p:sp>
        <p:nvSpPr>
          <p:cNvPr id="33" name="TextovéPole 32">
            <a:extLst>
              <a:ext uri="{FF2B5EF4-FFF2-40B4-BE49-F238E27FC236}">
                <a16:creationId xmlns:a16="http://schemas.microsoft.com/office/drawing/2014/main" id="{D7EFA77E-E2A3-6D0F-3208-88ED44DB18CE}"/>
              </a:ext>
            </a:extLst>
          </p:cNvPr>
          <p:cNvSpPr txBox="1"/>
          <p:nvPr/>
        </p:nvSpPr>
        <p:spPr>
          <a:xfrm>
            <a:off x="15757503" y="6742664"/>
            <a:ext cx="3915320" cy="707886"/>
          </a:xfrm>
          <a:prstGeom prst="rect">
            <a:avLst/>
          </a:prstGeom>
          <a:noFill/>
        </p:spPr>
        <p:txBody>
          <a:bodyPr wrap="square" rtlCol="0">
            <a:spAutoFit/>
          </a:bodyPr>
          <a:lstStyle/>
          <a:p>
            <a:r>
              <a:rPr lang="cs-CZ" sz="4000" b="1" dirty="0"/>
              <a:t>kamenné prvky</a:t>
            </a:r>
            <a:endParaRPr lang="en-GB" sz="4000" b="1" dirty="0"/>
          </a:p>
        </p:txBody>
      </p:sp>
      <p:sp>
        <p:nvSpPr>
          <p:cNvPr id="35" name="Obdélník 34">
            <a:extLst>
              <a:ext uri="{FF2B5EF4-FFF2-40B4-BE49-F238E27FC236}">
                <a16:creationId xmlns:a16="http://schemas.microsoft.com/office/drawing/2014/main" id="{A5D2C3C4-79E9-629C-60BD-DEFB4D3F66A0}"/>
              </a:ext>
            </a:extLst>
          </p:cNvPr>
          <p:cNvSpPr/>
          <p:nvPr/>
        </p:nvSpPr>
        <p:spPr>
          <a:xfrm>
            <a:off x="24387175" y="-673768"/>
            <a:ext cx="1874486" cy="4129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Přímá spojnice 35">
            <a:extLst>
              <a:ext uri="{FF2B5EF4-FFF2-40B4-BE49-F238E27FC236}">
                <a16:creationId xmlns:a16="http://schemas.microsoft.com/office/drawing/2014/main" id="{507135CE-C0CF-0732-9B66-97757767DCBA}"/>
              </a:ext>
            </a:extLst>
          </p:cNvPr>
          <p:cNvCxnSpPr/>
          <p:nvPr/>
        </p:nvCxnSpPr>
        <p:spPr>
          <a:xfrm>
            <a:off x="12193587" y="440871"/>
            <a:ext cx="0" cy="12834257"/>
          </a:xfrm>
          <a:prstGeom prst="line">
            <a:avLst/>
          </a:prstGeom>
          <a:ln w="762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8928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1">
            <a:extLst>
              <a:ext uri="{FF2B5EF4-FFF2-40B4-BE49-F238E27FC236}">
                <a16:creationId xmlns:a16="http://schemas.microsoft.com/office/drawing/2014/main" id="{5AE56543-FA65-809F-EAC0-2B03E5E5E55D}"/>
              </a:ext>
            </a:extLst>
          </p:cNvPr>
          <p:cNvSpPr/>
          <p:nvPr/>
        </p:nvSpPr>
        <p:spPr>
          <a:xfrm>
            <a:off x="-10175269" y="437531"/>
            <a:ext cx="21308489"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bdélník: se zakulacenými rohy 35">
            <a:extLst>
              <a:ext uri="{FF2B5EF4-FFF2-40B4-BE49-F238E27FC236}">
                <a16:creationId xmlns:a16="http://schemas.microsoft.com/office/drawing/2014/main" id="{C57E3B61-FFE0-1E58-0EE2-2B3C7314C92E}"/>
              </a:ext>
            </a:extLst>
          </p:cNvPr>
          <p:cNvSpPr/>
          <p:nvPr/>
        </p:nvSpPr>
        <p:spPr>
          <a:xfrm>
            <a:off x="13063298" y="2391445"/>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bdélník: se zakulacenými rohy 36">
            <a:extLst>
              <a:ext uri="{FF2B5EF4-FFF2-40B4-BE49-F238E27FC236}">
                <a16:creationId xmlns:a16="http://schemas.microsoft.com/office/drawing/2014/main" id="{D95873FC-AC78-C640-5D36-2F8A76A4BFC9}"/>
              </a:ext>
            </a:extLst>
          </p:cNvPr>
          <p:cNvSpPr/>
          <p:nvPr/>
        </p:nvSpPr>
        <p:spPr>
          <a:xfrm>
            <a:off x="13063298" y="4371798"/>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bdélník: se zakulacenými rohy 37">
            <a:extLst>
              <a:ext uri="{FF2B5EF4-FFF2-40B4-BE49-F238E27FC236}">
                <a16:creationId xmlns:a16="http://schemas.microsoft.com/office/drawing/2014/main" id="{A6A4FE9A-3B03-C19E-A716-DA88CB9AD28E}"/>
              </a:ext>
            </a:extLst>
          </p:cNvPr>
          <p:cNvSpPr/>
          <p:nvPr/>
        </p:nvSpPr>
        <p:spPr>
          <a:xfrm>
            <a:off x="13063300" y="8037916"/>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bdélník: se zakulacenými rohy 38">
            <a:extLst>
              <a:ext uri="{FF2B5EF4-FFF2-40B4-BE49-F238E27FC236}">
                <a16:creationId xmlns:a16="http://schemas.microsoft.com/office/drawing/2014/main" id="{FF7C7D3F-5EC0-FCDA-F4CD-628D472C2C18}"/>
              </a:ext>
            </a:extLst>
          </p:cNvPr>
          <p:cNvSpPr/>
          <p:nvPr/>
        </p:nvSpPr>
        <p:spPr>
          <a:xfrm>
            <a:off x="13063298" y="6204857"/>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ovéPole 32">
            <a:extLst>
              <a:ext uri="{FF2B5EF4-FFF2-40B4-BE49-F238E27FC236}">
                <a16:creationId xmlns:a16="http://schemas.microsoft.com/office/drawing/2014/main" id="{6181EC60-7F08-71CE-448C-F94CCB6D4281}"/>
              </a:ext>
            </a:extLst>
          </p:cNvPr>
          <p:cNvSpPr txBox="1"/>
          <p:nvPr/>
        </p:nvSpPr>
        <p:spPr>
          <a:xfrm>
            <a:off x="12804273" y="4692253"/>
            <a:ext cx="8523514" cy="646331"/>
          </a:xfrm>
          <a:prstGeom prst="rect">
            <a:avLst/>
          </a:prstGeom>
          <a:noFill/>
        </p:spPr>
        <p:txBody>
          <a:bodyPr wrap="square" rtlCol="0">
            <a:spAutoFit/>
          </a:bodyPr>
          <a:lstStyle/>
          <a:p>
            <a:pPr algn="ctr"/>
            <a:r>
              <a:rPr lang="cs-CZ" sz="3600" dirty="0"/>
              <a:t>geometrie</a:t>
            </a:r>
            <a:endParaRPr lang="en-GB" sz="3600" dirty="0"/>
          </a:p>
        </p:txBody>
      </p:sp>
      <p:sp>
        <p:nvSpPr>
          <p:cNvPr id="34" name="TextovéPole 33">
            <a:extLst>
              <a:ext uri="{FF2B5EF4-FFF2-40B4-BE49-F238E27FC236}">
                <a16:creationId xmlns:a16="http://schemas.microsoft.com/office/drawing/2014/main" id="{DD47EB7E-A668-0452-F432-9E1804F14A69}"/>
              </a:ext>
            </a:extLst>
          </p:cNvPr>
          <p:cNvSpPr txBox="1"/>
          <p:nvPr/>
        </p:nvSpPr>
        <p:spPr>
          <a:xfrm>
            <a:off x="13063298" y="8328616"/>
            <a:ext cx="8523513" cy="646331"/>
          </a:xfrm>
          <a:prstGeom prst="rect">
            <a:avLst/>
          </a:prstGeom>
          <a:noFill/>
        </p:spPr>
        <p:txBody>
          <a:bodyPr wrap="square" rtlCol="0">
            <a:spAutoFit/>
          </a:bodyPr>
          <a:lstStyle/>
          <a:p>
            <a:pPr algn="ctr"/>
            <a:r>
              <a:rPr lang="cs-CZ" sz="3600" dirty="0"/>
              <a:t>kvalitativní atributy</a:t>
            </a:r>
            <a:endParaRPr lang="en-GB" sz="3600" dirty="0"/>
          </a:p>
        </p:txBody>
      </p:sp>
      <p:sp>
        <p:nvSpPr>
          <p:cNvPr id="35" name="TextovéPole 34">
            <a:extLst>
              <a:ext uri="{FF2B5EF4-FFF2-40B4-BE49-F238E27FC236}">
                <a16:creationId xmlns:a16="http://schemas.microsoft.com/office/drawing/2014/main" id="{EEA9F901-88DD-AEA3-4844-16536C58D33A}"/>
              </a:ext>
            </a:extLst>
          </p:cNvPr>
          <p:cNvSpPr txBox="1"/>
          <p:nvPr/>
        </p:nvSpPr>
        <p:spPr>
          <a:xfrm>
            <a:off x="13063299" y="6534834"/>
            <a:ext cx="8523513" cy="646331"/>
          </a:xfrm>
          <a:prstGeom prst="rect">
            <a:avLst/>
          </a:prstGeom>
          <a:noFill/>
        </p:spPr>
        <p:txBody>
          <a:bodyPr wrap="square" rtlCol="0">
            <a:spAutoFit/>
          </a:bodyPr>
          <a:lstStyle/>
          <a:p>
            <a:pPr algn="ctr"/>
            <a:r>
              <a:rPr lang="cs-CZ" sz="3600" dirty="0"/>
              <a:t>kvantitativní atributy</a:t>
            </a:r>
            <a:endParaRPr lang="en-GB" sz="3600" dirty="0"/>
          </a:p>
        </p:txBody>
      </p:sp>
      <p:sp>
        <p:nvSpPr>
          <p:cNvPr id="44" name="TextovéPole 43">
            <a:extLst>
              <a:ext uri="{FF2B5EF4-FFF2-40B4-BE49-F238E27FC236}">
                <a16:creationId xmlns:a16="http://schemas.microsoft.com/office/drawing/2014/main" id="{184FD8A3-C30B-9EDA-61FB-B8845ECB3376}"/>
              </a:ext>
            </a:extLst>
          </p:cNvPr>
          <p:cNvSpPr txBox="1"/>
          <p:nvPr/>
        </p:nvSpPr>
        <p:spPr>
          <a:xfrm>
            <a:off x="12883515" y="2648601"/>
            <a:ext cx="8523512" cy="707886"/>
          </a:xfrm>
          <a:prstGeom prst="rect">
            <a:avLst/>
          </a:prstGeom>
          <a:noFill/>
        </p:spPr>
        <p:txBody>
          <a:bodyPr wrap="square" rtlCol="0">
            <a:spAutoFit/>
          </a:bodyPr>
          <a:lstStyle/>
          <a:p>
            <a:pPr algn="ctr"/>
            <a:r>
              <a:rPr lang="cs-CZ" sz="4000" dirty="0"/>
              <a:t>název</a:t>
            </a:r>
            <a:endParaRPr lang="en-GB" sz="4000" dirty="0"/>
          </a:p>
        </p:txBody>
      </p:sp>
      <p:sp>
        <p:nvSpPr>
          <p:cNvPr id="45" name="TextovéPole 44">
            <a:extLst>
              <a:ext uri="{FF2B5EF4-FFF2-40B4-BE49-F238E27FC236}">
                <a16:creationId xmlns:a16="http://schemas.microsoft.com/office/drawing/2014/main" id="{5E4D316E-0784-E0C8-B416-981703A1D253}"/>
              </a:ext>
            </a:extLst>
          </p:cNvPr>
          <p:cNvSpPr txBox="1"/>
          <p:nvPr/>
        </p:nvSpPr>
        <p:spPr>
          <a:xfrm>
            <a:off x="1366216" y="653009"/>
            <a:ext cx="8887685" cy="1015663"/>
          </a:xfrm>
          <a:prstGeom prst="rect">
            <a:avLst/>
          </a:prstGeom>
          <a:noFill/>
        </p:spPr>
        <p:txBody>
          <a:bodyPr wrap="square" rtlCol="0">
            <a:spAutoFit/>
          </a:bodyPr>
          <a:lstStyle/>
          <a:p>
            <a:pPr algn="ctr"/>
            <a:r>
              <a:rPr lang="cs-CZ" sz="6000" b="1" dirty="0"/>
              <a:t>TYP OBJEKTU</a:t>
            </a:r>
            <a:endParaRPr lang="en-GB" sz="6000" b="1" dirty="0"/>
          </a:p>
        </p:txBody>
      </p:sp>
      <p:pic>
        <p:nvPicPr>
          <p:cNvPr id="53" name="Grafický objekt 52" descr="Les se souvislou výplní">
            <a:extLst>
              <a:ext uri="{FF2B5EF4-FFF2-40B4-BE49-F238E27FC236}">
                <a16:creationId xmlns:a16="http://schemas.microsoft.com/office/drawing/2014/main" id="{0A9C2518-AAC7-6ADC-7D33-EAA02831E3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0387" y="5473030"/>
            <a:ext cx="2374468" cy="2374468"/>
          </a:xfrm>
          <a:prstGeom prst="rect">
            <a:avLst/>
          </a:prstGeom>
        </p:spPr>
      </p:pic>
      <p:sp>
        <p:nvSpPr>
          <p:cNvPr id="55" name="TextovéPole 54">
            <a:extLst>
              <a:ext uri="{FF2B5EF4-FFF2-40B4-BE49-F238E27FC236}">
                <a16:creationId xmlns:a16="http://schemas.microsoft.com/office/drawing/2014/main" id="{FE272B2B-EA4E-8DDA-6DF2-526BA25555D0}"/>
              </a:ext>
            </a:extLst>
          </p:cNvPr>
          <p:cNvSpPr txBox="1"/>
          <p:nvPr/>
        </p:nvSpPr>
        <p:spPr>
          <a:xfrm>
            <a:off x="4363880" y="5583165"/>
            <a:ext cx="5500364" cy="2123658"/>
          </a:xfrm>
          <a:prstGeom prst="rect">
            <a:avLst/>
          </a:prstGeom>
          <a:noFill/>
        </p:spPr>
        <p:txBody>
          <a:bodyPr wrap="square" rtlCol="0">
            <a:spAutoFit/>
          </a:bodyPr>
          <a:lstStyle/>
          <a:p>
            <a:pPr algn="ctr"/>
            <a:r>
              <a:rPr lang="cs-CZ" sz="6600" b="1" dirty="0"/>
              <a:t>DŘEVINNÉ PRVKY</a:t>
            </a:r>
            <a:endParaRPr lang="en-GB" sz="6600" b="1" dirty="0"/>
          </a:p>
        </p:txBody>
      </p:sp>
      <p:cxnSp>
        <p:nvCxnSpPr>
          <p:cNvPr id="3" name="Přímá spojnice 2">
            <a:extLst>
              <a:ext uri="{FF2B5EF4-FFF2-40B4-BE49-F238E27FC236}">
                <a16:creationId xmlns:a16="http://schemas.microsoft.com/office/drawing/2014/main" id="{D03876B4-A0F9-AC2F-437A-18AD2E7C831B}"/>
              </a:ext>
            </a:extLst>
          </p:cNvPr>
          <p:cNvCxnSpPr/>
          <p:nvPr/>
        </p:nvCxnSpPr>
        <p:spPr>
          <a:xfrm>
            <a:off x="12345987" y="593271"/>
            <a:ext cx="0" cy="12834257"/>
          </a:xfrm>
          <a:prstGeom prst="line">
            <a:avLst/>
          </a:prstGeom>
          <a:ln w="762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5184639"/>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délník: se zakulacenými rohy 53">
            <a:extLst>
              <a:ext uri="{FF2B5EF4-FFF2-40B4-BE49-F238E27FC236}">
                <a16:creationId xmlns:a16="http://schemas.microsoft.com/office/drawing/2014/main" id="{2B199B0A-D9E8-469B-C717-29100C6A2E35}"/>
              </a:ext>
            </a:extLst>
          </p:cNvPr>
          <p:cNvSpPr/>
          <p:nvPr/>
        </p:nvSpPr>
        <p:spPr>
          <a:xfrm>
            <a:off x="1730387" y="636033"/>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bdélník: se zakulacenými rohy 35">
            <a:extLst>
              <a:ext uri="{FF2B5EF4-FFF2-40B4-BE49-F238E27FC236}">
                <a16:creationId xmlns:a16="http://schemas.microsoft.com/office/drawing/2014/main" id="{C57E3B61-FFE0-1E58-0EE2-2B3C7314C92E}"/>
              </a:ext>
            </a:extLst>
          </p:cNvPr>
          <p:cNvSpPr/>
          <p:nvPr/>
        </p:nvSpPr>
        <p:spPr>
          <a:xfrm>
            <a:off x="12421852" y="636033"/>
            <a:ext cx="11338897"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ovéPole 43">
            <a:extLst>
              <a:ext uri="{FF2B5EF4-FFF2-40B4-BE49-F238E27FC236}">
                <a16:creationId xmlns:a16="http://schemas.microsoft.com/office/drawing/2014/main" id="{184FD8A3-C30B-9EDA-61FB-B8845ECB3376}"/>
              </a:ext>
            </a:extLst>
          </p:cNvPr>
          <p:cNvSpPr txBox="1"/>
          <p:nvPr/>
        </p:nvSpPr>
        <p:spPr>
          <a:xfrm>
            <a:off x="13661437" y="935233"/>
            <a:ext cx="8523512" cy="707886"/>
          </a:xfrm>
          <a:prstGeom prst="rect">
            <a:avLst/>
          </a:prstGeom>
          <a:noFill/>
        </p:spPr>
        <p:txBody>
          <a:bodyPr wrap="square" rtlCol="0">
            <a:spAutoFit/>
          </a:bodyPr>
          <a:lstStyle/>
          <a:p>
            <a:pPr algn="ctr"/>
            <a:r>
              <a:rPr lang="cs-CZ" sz="4000" b="1" dirty="0"/>
              <a:t>název</a:t>
            </a:r>
            <a:endParaRPr lang="en-GB" sz="4000" b="1" dirty="0"/>
          </a:p>
        </p:txBody>
      </p:sp>
      <p:sp>
        <p:nvSpPr>
          <p:cNvPr id="45" name="TextovéPole 44">
            <a:extLst>
              <a:ext uri="{FF2B5EF4-FFF2-40B4-BE49-F238E27FC236}">
                <a16:creationId xmlns:a16="http://schemas.microsoft.com/office/drawing/2014/main" id="{5E4D316E-0784-E0C8-B416-981703A1D253}"/>
              </a:ext>
            </a:extLst>
          </p:cNvPr>
          <p:cNvSpPr txBox="1"/>
          <p:nvPr/>
        </p:nvSpPr>
        <p:spPr>
          <a:xfrm>
            <a:off x="1366216" y="781345"/>
            <a:ext cx="8887685" cy="1015663"/>
          </a:xfrm>
          <a:prstGeom prst="rect">
            <a:avLst/>
          </a:prstGeom>
          <a:noFill/>
        </p:spPr>
        <p:txBody>
          <a:bodyPr wrap="square" rtlCol="0">
            <a:spAutoFit/>
          </a:bodyPr>
          <a:lstStyle/>
          <a:p>
            <a:pPr algn="ctr"/>
            <a:r>
              <a:rPr lang="cs-CZ" sz="6000" b="1" dirty="0"/>
              <a:t>TYP OBJEKTU</a:t>
            </a:r>
            <a:endParaRPr lang="en-GB" sz="6000" b="1" dirty="0"/>
          </a:p>
        </p:txBody>
      </p:sp>
      <p:pic>
        <p:nvPicPr>
          <p:cNvPr id="53" name="Grafický objekt 52" descr="Les se souvislou výplní">
            <a:extLst>
              <a:ext uri="{FF2B5EF4-FFF2-40B4-BE49-F238E27FC236}">
                <a16:creationId xmlns:a16="http://schemas.microsoft.com/office/drawing/2014/main" id="{0A9C2518-AAC7-6ADC-7D33-EAA02831E3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0387" y="5473030"/>
            <a:ext cx="2374468" cy="2374468"/>
          </a:xfrm>
          <a:prstGeom prst="rect">
            <a:avLst/>
          </a:prstGeom>
        </p:spPr>
      </p:pic>
      <p:sp>
        <p:nvSpPr>
          <p:cNvPr id="2" name="TextovéPole 1">
            <a:extLst>
              <a:ext uri="{FF2B5EF4-FFF2-40B4-BE49-F238E27FC236}">
                <a16:creationId xmlns:a16="http://schemas.microsoft.com/office/drawing/2014/main" id="{DB20ACD6-F8C1-16DE-18F5-6CE696399194}"/>
              </a:ext>
            </a:extLst>
          </p:cNvPr>
          <p:cNvSpPr txBox="1"/>
          <p:nvPr/>
        </p:nvSpPr>
        <p:spPr>
          <a:xfrm>
            <a:off x="12469266" y="11737752"/>
            <a:ext cx="11514945" cy="584775"/>
          </a:xfrm>
          <a:prstGeom prst="rect">
            <a:avLst/>
          </a:prstGeom>
          <a:noFill/>
        </p:spPr>
        <p:txBody>
          <a:bodyPr wrap="square" rtlCol="0">
            <a:spAutoFit/>
          </a:bodyPr>
          <a:lstStyle/>
          <a:p>
            <a:r>
              <a:rPr lang="cs-CZ" sz="3200" dirty="0"/>
              <a:t>Čím detailnější měřítko, tím podrobnější klasifikace krajinných prvků</a:t>
            </a:r>
            <a:endParaRPr lang="en-GB" sz="3200" dirty="0"/>
          </a:p>
        </p:txBody>
      </p:sp>
      <p:graphicFrame>
        <p:nvGraphicFramePr>
          <p:cNvPr id="6" name="Tabulka 6">
            <a:extLst>
              <a:ext uri="{FF2B5EF4-FFF2-40B4-BE49-F238E27FC236}">
                <a16:creationId xmlns:a16="http://schemas.microsoft.com/office/drawing/2014/main" id="{30FD1EBF-E204-F524-AE46-3B2C60D39BED}"/>
              </a:ext>
            </a:extLst>
          </p:cNvPr>
          <p:cNvGraphicFramePr>
            <a:graphicFrameLocks noGrp="1"/>
          </p:cNvGraphicFramePr>
          <p:nvPr>
            <p:extLst>
              <p:ext uri="{D42A27DB-BD31-4B8C-83A1-F6EECF244321}">
                <p14:modId xmlns:p14="http://schemas.microsoft.com/office/powerpoint/2010/main" val="3775279339"/>
              </p:ext>
            </p:extLst>
          </p:nvPr>
        </p:nvGraphicFramePr>
        <p:xfrm>
          <a:off x="12469266" y="3551304"/>
          <a:ext cx="11327640" cy="6217920"/>
        </p:xfrm>
        <a:graphic>
          <a:graphicData uri="http://schemas.openxmlformats.org/drawingml/2006/table">
            <a:tbl>
              <a:tblPr firstRow="1" bandRow="1">
                <a:tableStyleId>{912C8C85-51F0-491E-9774-3900AFEF0FD7}</a:tableStyleId>
              </a:tblPr>
              <a:tblGrid>
                <a:gridCol w="1877160">
                  <a:extLst>
                    <a:ext uri="{9D8B030D-6E8A-4147-A177-3AD203B41FA5}">
                      <a16:colId xmlns:a16="http://schemas.microsoft.com/office/drawing/2014/main" val="4234666295"/>
                    </a:ext>
                  </a:extLst>
                </a:gridCol>
                <a:gridCol w="1890096">
                  <a:extLst>
                    <a:ext uri="{9D8B030D-6E8A-4147-A177-3AD203B41FA5}">
                      <a16:colId xmlns:a16="http://schemas.microsoft.com/office/drawing/2014/main" val="972289626"/>
                    </a:ext>
                  </a:extLst>
                </a:gridCol>
                <a:gridCol w="1890096">
                  <a:extLst>
                    <a:ext uri="{9D8B030D-6E8A-4147-A177-3AD203B41FA5}">
                      <a16:colId xmlns:a16="http://schemas.microsoft.com/office/drawing/2014/main" val="4288810462"/>
                    </a:ext>
                  </a:extLst>
                </a:gridCol>
                <a:gridCol w="1890096">
                  <a:extLst>
                    <a:ext uri="{9D8B030D-6E8A-4147-A177-3AD203B41FA5}">
                      <a16:colId xmlns:a16="http://schemas.microsoft.com/office/drawing/2014/main" val="3510824169"/>
                    </a:ext>
                  </a:extLst>
                </a:gridCol>
                <a:gridCol w="1890096">
                  <a:extLst>
                    <a:ext uri="{9D8B030D-6E8A-4147-A177-3AD203B41FA5}">
                      <a16:colId xmlns:a16="http://schemas.microsoft.com/office/drawing/2014/main" val="781182594"/>
                    </a:ext>
                  </a:extLst>
                </a:gridCol>
                <a:gridCol w="1890096">
                  <a:extLst>
                    <a:ext uri="{9D8B030D-6E8A-4147-A177-3AD203B41FA5}">
                      <a16:colId xmlns:a16="http://schemas.microsoft.com/office/drawing/2014/main" val="4258513657"/>
                    </a:ext>
                  </a:extLst>
                </a:gridCol>
              </a:tblGrid>
              <a:tr h="0">
                <a:tc>
                  <a:txBody>
                    <a:bodyPr/>
                    <a:lstStyle/>
                    <a:p>
                      <a:endParaRPr lang="en-GB" sz="1800" dirty="0"/>
                    </a:p>
                  </a:txBody>
                  <a:tcPr anchor="ctr">
                    <a:solidFill>
                      <a:srgbClr val="FFB544"/>
                    </a:solidFill>
                  </a:tcPr>
                </a:tc>
                <a:tc>
                  <a:txBody>
                    <a:bodyPr/>
                    <a:lstStyle/>
                    <a:p>
                      <a:endParaRPr lang="en-GB" sz="1800" dirty="0"/>
                    </a:p>
                  </a:txBody>
                  <a:tcPr anchor="ctr">
                    <a:solidFill>
                      <a:srgbClr val="FFB544"/>
                    </a:solidFill>
                  </a:tcPr>
                </a:tc>
                <a:tc>
                  <a:txBody>
                    <a:bodyPr/>
                    <a:lstStyle/>
                    <a:p>
                      <a:r>
                        <a:rPr lang="cs-CZ" sz="1800" dirty="0">
                          <a:solidFill>
                            <a:sysClr val="windowText" lastClr="000000"/>
                          </a:solidFill>
                        </a:rPr>
                        <a:t>LF-EFA</a:t>
                      </a:r>
                      <a:endParaRPr lang="en-GB" sz="1800" dirty="0">
                        <a:solidFill>
                          <a:sysClr val="windowText" lastClr="000000"/>
                        </a:solidFill>
                      </a:endParaRPr>
                    </a:p>
                  </a:txBody>
                  <a:tcPr anchor="ctr">
                    <a:solidFill>
                      <a:srgbClr val="FFB544"/>
                    </a:solidFill>
                  </a:tcPr>
                </a:tc>
                <a:tc>
                  <a:txBody>
                    <a:bodyPr/>
                    <a:lstStyle/>
                    <a:p>
                      <a:r>
                        <a:rPr lang="cs-CZ" sz="1800" dirty="0">
                          <a:solidFill>
                            <a:sysClr val="windowText" lastClr="000000"/>
                          </a:solidFill>
                        </a:rPr>
                        <a:t>ZABAGED</a:t>
                      </a:r>
                      <a:endParaRPr lang="en-GB" sz="1800" dirty="0">
                        <a:solidFill>
                          <a:sysClr val="windowText" lastClr="000000"/>
                        </a:solidFill>
                      </a:endParaRPr>
                    </a:p>
                  </a:txBody>
                  <a:tcPr anchor="ctr">
                    <a:solidFill>
                      <a:srgbClr val="FFB544"/>
                    </a:solidFill>
                  </a:tcPr>
                </a:tc>
                <a:tc>
                  <a:txBody>
                    <a:bodyPr/>
                    <a:lstStyle/>
                    <a:p>
                      <a:r>
                        <a:rPr lang="cs-CZ" sz="1800" dirty="0">
                          <a:solidFill>
                            <a:sysClr val="windowText" lastClr="000000"/>
                          </a:solidFill>
                        </a:rPr>
                        <a:t>OLIL</a:t>
                      </a:r>
                      <a:endParaRPr lang="en-GB" sz="1800" dirty="0">
                        <a:solidFill>
                          <a:sysClr val="windowText" lastClr="000000"/>
                        </a:solidFill>
                      </a:endParaRPr>
                    </a:p>
                  </a:txBody>
                  <a:tcPr anchor="ctr">
                    <a:solidFill>
                      <a:srgbClr val="FFB544"/>
                    </a:solidFill>
                  </a:tcPr>
                </a:tc>
                <a:tc>
                  <a:txBody>
                    <a:bodyPr/>
                    <a:lstStyle/>
                    <a:p>
                      <a:r>
                        <a:rPr lang="cs-CZ" sz="1800" dirty="0">
                          <a:solidFill>
                            <a:sysClr val="windowText" lastClr="000000"/>
                          </a:solidFill>
                        </a:rPr>
                        <a:t>SWF</a:t>
                      </a:r>
                      <a:endParaRPr lang="en-GB" sz="1800" dirty="0">
                        <a:solidFill>
                          <a:sysClr val="windowText" lastClr="000000"/>
                        </a:solidFill>
                      </a:endParaRPr>
                    </a:p>
                  </a:txBody>
                  <a:tcPr anchor="ctr">
                    <a:solidFill>
                      <a:srgbClr val="FFB544"/>
                    </a:solidFill>
                  </a:tcPr>
                </a:tc>
                <a:extLst>
                  <a:ext uri="{0D108BD9-81ED-4DB2-BD59-A6C34878D82A}">
                    <a16:rowId xmlns:a16="http://schemas.microsoft.com/office/drawing/2014/main" val="2298554418"/>
                  </a:ext>
                </a:extLst>
              </a:tr>
              <a:tr h="370840">
                <a:tc rowSpan="7">
                  <a:txBody>
                    <a:bodyPr/>
                    <a:lstStyle/>
                    <a:p>
                      <a:r>
                        <a:rPr lang="cs-CZ" sz="1800" dirty="0"/>
                        <a:t>Dřevinná vegetace</a:t>
                      </a:r>
                      <a:endParaRPr lang="en-GB" sz="1800" dirty="0"/>
                    </a:p>
                  </a:txBody>
                  <a:tcPr anchor="ctr"/>
                </a:tc>
                <a:tc>
                  <a:txBody>
                    <a:bodyPr/>
                    <a:lstStyle/>
                    <a:p>
                      <a:r>
                        <a:rPr lang="cs-CZ" sz="1800" dirty="0"/>
                        <a:t>Solitérní dřevina</a:t>
                      </a:r>
                      <a:endParaRPr lang="en-GB" sz="1800" dirty="0"/>
                    </a:p>
                  </a:txBody>
                  <a:tcPr anchor="ctr"/>
                </a:tc>
                <a:tc>
                  <a:txBody>
                    <a:bodyPr/>
                    <a:lstStyle/>
                    <a:p>
                      <a:r>
                        <a:rPr lang="cs-CZ" sz="1800" dirty="0"/>
                        <a:t>Solitérní dřevina</a:t>
                      </a:r>
                      <a:endParaRPr lang="en-GB" sz="1800" dirty="0"/>
                    </a:p>
                  </a:txBody>
                  <a:tcPr anchor="ctr"/>
                </a:tc>
                <a:tc>
                  <a:txBody>
                    <a:bodyPr/>
                    <a:lstStyle/>
                    <a:p>
                      <a:r>
                        <a:rPr lang="cs-CZ" sz="1800" dirty="0"/>
                        <a:t>Osamělý strom</a:t>
                      </a:r>
                      <a:endParaRPr lang="en-GB" sz="1800" dirty="0"/>
                    </a:p>
                  </a:txBody>
                  <a:tcPr anchor="ctr"/>
                </a:tc>
                <a:tc>
                  <a:txBody>
                    <a:bodyPr/>
                    <a:lstStyle/>
                    <a:p>
                      <a:r>
                        <a:rPr lang="cs-CZ" sz="1800" dirty="0"/>
                        <a:t>Solitérní stromy a hloučky dřevin</a:t>
                      </a:r>
                      <a:endParaRPr lang="en-GB" sz="1800" dirty="0"/>
                    </a:p>
                  </a:txBody>
                  <a:tcPr anchor="ctr"/>
                </a:tc>
                <a:tc>
                  <a:txBody>
                    <a:bodyPr/>
                    <a:lstStyle/>
                    <a:p>
                      <a:endParaRPr lang="en-GB" sz="1800"/>
                    </a:p>
                  </a:txBody>
                  <a:tcPr anchor="ctr"/>
                </a:tc>
                <a:extLst>
                  <a:ext uri="{0D108BD9-81ED-4DB2-BD59-A6C34878D82A}">
                    <a16:rowId xmlns:a16="http://schemas.microsoft.com/office/drawing/2014/main" val="1312597690"/>
                  </a:ext>
                </a:extLst>
              </a:tr>
              <a:tr h="370840">
                <a:tc vMerge="1">
                  <a:txBody>
                    <a:bodyPr/>
                    <a:lstStyle/>
                    <a:p>
                      <a:endParaRPr lang="en-GB"/>
                    </a:p>
                  </a:txBody>
                  <a:tcPr/>
                </a:tc>
                <a:tc>
                  <a:txBody>
                    <a:bodyPr/>
                    <a:lstStyle/>
                    <a:p>
                      <a:r>
                        <a:rPr lang="cs-CZ" sz="1800" dirty="0"/>
                        <a:t>Stromořadí</a:t>
                      </a:r>
                      <a:endParaRPr lang="en-GB" sz="1800" dirty="0"/>
                    </a:p>
                  </a:txBody>
                  <a:tcPr anchor="ctr"/>
                </a:tc>
                <a:tc>
                  <a:txBody>
                    <a:bodyPr/>
                    <a:lstStyle/>
                    <a:p>
                      <a:r>
                        <a:rPr lang="cs-CZ" sz="1800" dirty="0"/>
                        <a:t>Stromořadí</a:t>
                      </a:r>
                      <a:endParaRPr lang="en-GB" sz="1800" dirty="0"/>
                    </a:p>
                  </a:txBody>
                  <a:tcPr anchor="ctr"/>
                </a:tc>
                <a:tc>
                  <a:txBody>
                    <a:bodyPr/>
                    <a:lstStyle/>
                    <a:p>
                      <a:r>
                        <a:rPr lang="cs-CZ" sz="1800" i="1" dirty="0"/>
                        <a:t>Liniové vegetace</a:t>
                      </a:r>
                      <a:endParaRPr lang="en-GB" sz="1800" i="1" dirty="0"/>
                    </a:p>
                  </a:txBody>
                  <a:tcPr anchor="ctr"/>
                </a:tc>
                <a:tc>
                  <a:txBody>
                    <a:bodyPr/>
                    <a:lstStyle/>
                    <a:p>
                      <a:r>
                        <a:rPr lang="cs-CZ" sz="1800" dirty="0"/>
                        <a:t>Liniové porosty dřevin</a:t>
                      </a:r>
                      <a:endParaRPr lang="en-GB" sz="1800" dirty="0"/>
                    </a:p>
                  </a:txBody>
                  <a:tcPr anchor="ctr"/>
                </a:tc>
                <a:tc>
                  <a:txBody>
                    <a:bodyPr/>
                    <a:lstStyle/>
                    <a:p>
                      <a:r>
                        <a:rPr lang="cs-CZ" sz="1800" dirty="0" err="1"/>
                        <a:t>Small</a:t>
                      </a:r>
                      <a:r>
                        <a:rPr lang="cs-CZ" sz="1800" dirty="0"/>
                        <a:t> Woody </a:t>
                      </a:r>
                      <a:r>
                        <a:rPr lang="cs-CZ" sz="1800" dirty="0" err="1"/>
                        <a:t>Features</a:t>
                      </a:r>
                      <a:endParaRPr lang="en-GB" sz="1800" dirty="0"/>
                    </a:p>
                  </a:txBody>
                  <a:tcPr anchor="ctr"/>
                </a:tc>
                <a:extLst>
                  <a:ext uri="{0D108BD9-81ED-4DB2-BD59-A6C34878D82A}">
                    <a16:rowId xmlns:a16="http://schemas.microsoft.com/office/drawing/2014/main" val="2840729314"/>
                  </a:ext>
                </a:extLst>
              </a:tr>
              <a:tr h="370840">
                <a:tc vMerge="1">
                  <a:txBody>
                    <a:bodyPr/>
                    <a:lstStyle/>
                    <a:p>
                      <a:endParaRPr lang="en-GB"/>
                    </a:p>
                  </a:txBody>
                  <a:tcPr/>
                </a:tc>
                <a:tc>
                  <a:txBody>
                    <a:bodyPr/>
                    <a:lstStyle/>
                    <a:p>
                      <a:r>
                        <a:rPr lang="cs-CZ" sz="1800" dirty="0"/>
                        <a:t>Mez</a:t>
                      </a:r>
                      <a:endParaRPr lang="en-GB" sz="1800" dirty="0"/>
                    </a:p>
                  </a:txBody>
                  <a:tcPr anchor="ctr"/>
                </a:tc>
                <a:tc>
                  <a:txBody>
                    <a:bodyPr/>
                    <a:lstStyle/>
                    <a:p>
                      <a:r>
                        <a:rPr lang="cs-CZ" sz="1800" dirty="0"/>
                        <a:t>Mez</a:t>
                      </a:r>
                      <a:endParaRPr lang="en-GB" sz="1800" dirty="0"/>
                    </a:p>
                  </a:txBody>
                  <a:tcPr anchor="ctr"/>
                </a:tc>
                <a:tc>
                  <a:txBody>
                    <a:bodyPr/>
                    <a:lstStyle/>
                    <a:p>
                      <a:endParaRPr lang="en-GB" sz="1800" dirty="0"/>
                    </a:p>
                  </a:txBody>
                  <a:tcPr anchor="ctr"/>
                </a:tc>
                <a:tc>
                  <a:txBody>
                    <a:bodyPr/>
                    <a:lstStyle/>
                    <a:p>
                      <a:endParaRPr lang="en-GB" sz="1800" dirty="0"/>
                    </a:p>
                  </a:txBody>
                  <a:tcPr anchor="ct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cs-CZ" sz="1800" dirty="0" err="1"/>
                        <a:t>Small</a:t>
                      </a:r>
                      <a:r>
                        <a:rPr lang="cs-CZ" sz="1800" dirty="0"/>
                        <a:t> Woody </a:t>
                      </a:r>
                      <a:r>
                        <a:rPr lang="cs-CZ" sz="1800" dirty="0" err="1"/>
                        <a:t>Features</a:t>
                      </a:r>
                      <a:endParaRPr lang="en-GB" sz="1800" dirty="0"/>
                    </a:p>
                    <a:p>
                      <a:endParaRPr lang="en-GB" sz="1800" dirty="0"/>
                    </a:p>
                  </a:txBody>
                  <a:tcPr anchor="ctr"/>
                </a:tc>
                <a:extLst>
                  <a:ext uri="{0D108BD9-81ED-4DB2-BD59-A6C34878D82A}">
                    <a16:rowId xmlns:a16="http://schemas.microsoft.com/office/drawing/2014/main" val="249460897"/>
                  </a:ext>
                </a:extLst>
              </a:tr>
              <a:tr h="370840">
                <a:tc vMerge="1">
                  <a:txBody>
                    <a:bodyPr/>
                    <a:lstStyle/>
                    <a:p>
                      <a:endParaRPr lang="en-GB"/>
                    </a:p>
                  </a:txBody>
                  <a:tcPr/>
                </a:tc>
                <a:tc>
                  <a:txBody>
                    <a:bodyPr/>
                    <a:lstStyle/>
                    <a:p>
                      <a:r>
                        <a:rPr lang="cs-CZ" sz="1800" dirty="0"/>
                        <a:t>Dřevinné pásy</a:t>
                      </a:r>
                      <a:endParaRPr lang="en-GB" sz="1800" dirty="0"/>
                    </a:p>
                  </a:txBody>
                  <a:tcPr anchor="ctr"/>
                </a:tc>
                <a:tc>
                  <a:txBody>
                    <a:bodyPr/>
                    <a:lstStyle/>
                    <a:p>
                      <a:endParaRPr lang="en-GB" sz="1800" dirty="0"/>
                    </a:p>
                  </a:txBody>
                  <a:tcPr anchor="ctr"/>
                </a:tc>
                <a:tc>
                  <a:txBody>
                    <a:bodyPr/>
                    <a:lstStyle/>
                    <a:p>
                      <a:r>
                        <a:rPr lang="cs-CZ" sz="1800" i="1" dirty="0"/>
                        <a:t>Liniová vegetace</a:t>
                      </a:r>
                      <a:endParaRPr lang="en-GB" sz="1800" i="1" dirty="0"/>
                    </a:p>
                  </a:txBody>
                  <a:tcPr anchor="ctr"/>
                </a:tc>
                <a:tc>
                  <a:txBody>
                    <a:bodyPr/>
                    <a:lstStyle/>
                    <a:p>
                      <a:r>
                        <a:rPr lang="cs-CZ" sz="1800" dirty="0"/>
                        <a:t>Liniové porosty dřevin</a:t>
                      </a:r>
                      <a:endParaRPr lang="en-GB" sz="1800" dirty="0"/>
                    </a:p>
                  </a:txBody>
                  <a:tcPr anchor="ct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cs-CZ" sz="1800" dirty="0" err="1"/>
                        <a:t>Small</a:t>
                      </a:r>
                      <a:r>
                        <a:rPr lang="cs-CZ" sz="1800" dirty="0"/>
                        <a:t> Woody </a:t>
                      </a:r>
                      <a:r>
                        <a:rPr lang="cs-CZ" sz="1800" dirty="0" err="1"/>
                        <a:t>Features</a:t>
                      </a:r>
                      <a:endParaRPr lang="en-GB" sz="1800" dirty="0"/>
                    </a:p>
                    <a:p>
                      <a:endParaRPr lang="en-GB" sz="1800" dirty="0"/>
                    </a:p>
                  </a:txBody>
                  <a:tcPr anchor="ctr"/>
                </a:tc>
                <a:extLst>
                  <a:ext uri="{0D108BD9-81ED-4DB2-BD59-A6C34878D82A}">
                    <a16:rowId xmlns:a16="http://schemas.microsoft.com/office/drawing/2014/main" val="2519860905"/>
                  </a:ext>
                </a:extLst>
              </a:tr>
              <a:tr h="370840">
                <a:tc vMerge="1">
                  <a:txBody>
                    <a:bodyPr/>
                    <a:lstStyle/>
                    <a:p>
                      <a:endParaRPr lang="en-GB"/>
                    </a:p>
                  </a:txBody>
                  <a:tcPr/>
                </a:tc>
                <a:tc>
                  <a:txBody>
                    <a:bodyPr/>
                    <a:lstStyle/>
                    <a:p>
                      <a:r>
                        <a:rPr lang="cs-CZ" sz="1800" b="0" dirty="0"/>
                        <a:t>Skupina dřevin</a:t>
                      </a:r>
                      <a:endParaRPr lang="en-GB" sz="1800" b="0" dirty="0"/>
                    </a:p>
                  </a:txBody>
                  <a:tcPr anchor="ctr">
                    <a:solidFill>
                      <a:schemeClr val="accent6">
                        <a:lumMod val="20000"/>
                        <a:lumOff val="80000"/>
                      </a:schemeClr>
                    </a:solidFill>
                  </a:tcPr>
                </a:tc>
                <a:tc>
                  <a:txBody>
                    <a:bodyPr/>
                    <a:lstStyle/>
                    <a:p>
                      <a:r>
                        <a:rPr lang="cs-CZ" sz="1800" b="0" dirty="0"/>
                        <a:t>Skupina dřevin</a:t>
                      </a:r>
                      <a:endParaRPr lang="en-GB" sz="1800" b="0" dirty="0"/>
                    </a:p>
                  </a:txBody>
                  <a:tcPr anchor="ctr">
                    <a:solidFill>
                      <a:schemeClr val="accent6">
                        <a:lumMod val="20000"/>
                        <a:lumOff val="80000"/>
                      </a:schemeClr>
                    </a:solidFill>
                  </a:tcPr>
                </a:tc>
                <a:tc>
                  <a:txBody>
                    <a:bodyPr/>
                    <a:lstStyle/>
                    <a:p>
                      <a:r>
                        <a:rPr lang="cs-CZ" sz="1800" b="0" dirty="0"/>
                        <a:t>Osamělý lesík</a:t>
                      </a:r>
                      <a:endParaRPr lang="en-GB" sz="1800" b="0" dirty="0"/>
                    </a:p>
                  </a:txBody>
                  <a:tcPr anchor="ctr">
                    <a:solidFill>
                      <a:schemeClr val="accent6">
                        <a:lumMod val="20000"/>
                        <a:lumOff val="80000"/>
                      </a:schemeClr>
                    </a:solidFill>
                  </a:tcPr>
                </a:tc>
                <a:tc>
                  <a:txBody>
                    <a:bodyPr/>
                    <a:lstStyle/>
                    <a:p>
                      <a:r>
                        <a:rPr lang="cs-CZ" sz="1800" b="0" dirty="0"/>
                        <a:t>Malé plošné porosty dřevin</a:t>
                      </a:r>
                      <a:endParaRPr lang="en-GB" sz="1800" b="0" dirty="0"/>
                    </a:p>
                  </a:txBody>
                  <a:tcPr anchor="ctr">
                    <a:solidFill>
                      <a:schemeClr val="accent6">
                        <a:lumMod val="20000"/>
                        <a:lumOff val="80000"/>
                      </a:schemeClr>
                    </a:solidFill>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cs-CZ" sz="1800" b="0" dirty="0" err="1"/>
                        <a:t>Small</a:t>
                      </a:r>
                      <a:r>
                        <a:rPr lang="cs-CZ" sz="1800" b="0" dirty="0"/>
                        <a:t> Woody </a:t>
                      </a:r>
                      <a:r>
                        <a:rPr lang="cs-CZ" sz="1800" b="0" dirty="0" err="1"/>
                        <a:t>Features</a:t>
                      </a:r>
                      <a:endParaRPr lang="en-GB" sz="1800" b="0" dirty="0"/>
                    </a:p>
                    <a:p>
                      <a:endParaRPr lang="en-GB" sz="1800" b="0" dirty="0"/>
                    </a:p>
                  </a:txBody>
                  <a:tcPr anchor="ctr">
                    <a:solidFill>
                      <a:schemeClr val="accent6">
                        <a:lumMod val="20000"/>
                        <a:lumOff val="80000"/>
                      </a:schemeClr>
                    </a:solidFill>
                  </a:tcPr>
                </a:tc>
                <a:extLst>
                  <a:ext uri="{0D108BD9-81ED-4DB2-BD59-A6C34878D82A}">
                    <a16:rowId xmlns:a16="http://schemas.microsoft.com/office/drawing/2014/main" val="3739537532"/>
                  </a:ext>
                </a:extLst>
              </a:tr>
              <a:tr h="370840">
                <a:tc vMerge="1">
                  <a:txBody>
                    <a:bodyPr/>
                    <a:lstStyle/>
                    <a:p>
                      <a:endParaRPr lang="en-GB"/>
                    </a:p>
                  </a:txBody>
                  <a:tcPr/>
                </a:tc>
                <a:tc>
                  <a:txBody>
                    <a:bodyPr/>
                    <a:lstStyle/>
                    <a:p>
                      <a:r>
                        <a:rPr lang="cs-CZ" sz="1800" dirty="0"/>
                        <a:t>Polní mlází</a:t>
                      </a:r>
                      <a:endParaRPr lang="en-GB" sz="1800" dirty="0"/>
                    </a:p>
                  </a:txBody>
                  <a:tcPr anchor="ctr"/>
                </a:tc>
                <a:tc>
                  <a:txBody>
                    <a:bodyPr/>
                    <a:lstStyle/>
                    <a:p>
                      <a:endParaRPr lang="en-GB" sz="1800" dirty="0"/>
                    </a:p>
                  </a:txBody>
                  <a:tcPr anchor="ctr"/>
                </a:tc>
                <a:tc>
                  <a:txBody>
                    <a:bodyPr/>
                    <a:lstStyle/>
                    <a:p>
                      <a:endParaRPr lang="en-GB" sz="1800" dirty="0"/>
                    </a:p>
                  </a:txBody>
                  <a:tcPr anchor="ctr"/>
                </a:tc>
                <a:tc>
                  <a:txBody>
                    <a:bodyPr/>
                    <a:lstStyle/>
                    <a:p>
                      <a:endParaRPr lang="en-GB" sz="1800" dirty="0"/>
                    </a:p>
                  </a:txBody>
                  <a:tcPr anchor="ct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cs-CZ" sz="1800" dirty="0" err="1"/>
                        <a:t>Small</a:t>
                      </a:r>
                      <a:r>
                        <a:rPr lang="cs-CZ" sz="1800" dirty="0"/>
                        <a:t> Woody </a:t>
                      </a:r>
                      <a:r>
                        <a:rPr lang="cs-CZ" sz="1800" dirty="0" err="1"/>
                        <a:t>Features</a:t>
                      </a:r>
                      <a:endParaRPr lang="en-GB" sz="1800" dirty="0"/>
                    </a:p>
                    <a:p>
                      <a:endParaRPr lang="en-GB" sz="1800" dirty="0"/>
                    </a:p>
                  </a:txBody>
                  <a:tcPr anchor="ctr"/>
                </a:tc>
                <a:extLst>
                  <a:ext uri="{0D108BD9-81ED-4DB2-BD59-A6C34878D82A}">
                    <a16:rowId xmlns:a16="http://schemas.microsoft.com/office/drawing/2014/main" val="2003748314"/>
                  </a:ext>
                </a:extLst>
              </a:tr>
              <a:tr h="370840">
                <a:tc vMerge="1">
                  <a:txBody>
                    <a:bodyPr/>
                    <a:lstStyle/>
                    <a:p>
                      <a:endParaRPr lang="en-GB" dirty="0"/>
                    </a:p>
                  </a:txBody>
                  <a:tcPr/>
                </a:tc>
                <a:tc>
                  <a:txBody>
                    <a:bodyPr/>
                    <a:lstStyle/>
                    <a:p>
                      <a:r>
                        <a:rPr lang="cs-CZ" sz="1800" dirty="0"/>
                        <a:t>Vegetace podél břehů</a:t>
                      </a:r>
                      <a:endParaRPr lang="en-GB" sz="1800" dirty="0"/>
                    </a:p>
                  </a:txBody>
                  <a:tcPr anchor="ctr"/>
                </a:tc>
                <a:tc>
                  <a:txBody>
                    <a:bodyPr/>
                    <a:lstStyle/>
                    <a:p>
                      <a:endParaRPr lang="en-GB" sz="1800" dirty="0"/>
                    </a:p>
                  </a:txBody>
                  <a:tcPr anchor="ctr"/>
                </a:tc>
                <a:tc>
                  <a:txBody>
                    <a:bodyPr/>
                    <a:lstStyle/>
                    <a:p>
                      <a:r>
                        <a:rPr lang="cs-CZ" sz="1800" i="1" dirty="0"/>
                        <a:t>Liniová vegetace</a:t>
                      </a:r>
                      <a:endParaRPr lang="en-GB" sz="1800" i="1" dirty="0"/>
                    </a:p>
                  </a:txBody>
                  <a:tcPr anchor="ctr"/>
                </a:tc>
                <a:tc>
                  <a:txBody>
                    <a:bodyPr/>
                    <a:lstStyle/>
                    <a:p>
                      <a:r>
                        <a:rPr lang="cs-CZ" sz="1800" dirty="0"/>
                        <a:t>Liniové porosty dřevin</a:t>
                      </a:r>
                      <a:endParaRPr lang="en-GB" sz="1800" dirty="0"/>
                    </a:p>
                  </a:txBody>
                  <a:tcPr anchor="ct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cs-CZ" sz="1800" dirty="0" err="1"/>
                        <a:t>Small</a:t>
                      </a:r>
                      <a:r>
                        <a:rPr lang="cs-CZ" sz="1800" dirty="0"/>
                        <a:t> Woody </a:t>
                      </a:r>
                      <a:r>
                        <a:rPr lang="cs-CZ" sz="1800" dirty="0" err="1"/>
                        <a:t>Features</a:t>
                      </a:r>
                      <a:endParaRPr lang="en-GB" sz="1800" dirty="0"/>
                    </a:p>
                    <a:p>
                      <a:endParaRPr lang="en-GB" sz="1800" dirty="0"/>
                    </a:p>
                  </a:txBody>
                  <a:tcPr anchor="ctr"/>
                </a:tc>
                <a:extLst>
                  <a:ext uri="{0D108BD9-81ED-4DB2-BD59-A6C34878D82A}">
                    <a16:rowId xmlns:a16="http://schemas.microsoft.com/office/drawing/2014/main" val="3812657982"/>
                  </a:ext>
                </a:extLst>
              </a:tr>
            </a:tbl>
          </a:graphicData>
        </a:graphic>
      </p:graphicFrame>
      <p:sp>
        <p:nvSpPr>
          <p:cNvPr id="3" name="TextovéPole 2">
            <a:extLst>
              <a:ext uri="{FF2B5EF4-FFF2-40B4-BE49-F238E27FC236}">
                <a16:creationId xmlns:a16="http://schemas.microsoft.com/office/drawing/2014/main" id="{0962EC91-E3FA-2D6B-631B-EC9423371920}"/>
              </a:ext>
            </a:extLst>
          </p:cNvPr>
          <p:cNvSpPr txBox="1"/>
          <p:nvPr/>
        </p:nvSpPr>
        <p:spPr>
          <a:xfrm>
            <a:off x="4363880" y="5583165"/>
            <a:ext cx="5500364" cy="2123658"/>
          </a:xfrm>
          <a:prstGeom prst="rect">
            <a:avLst/>
          </a:prstGeom>
          <a:noFill/>
        </p:spPr>
        <p:txBody>
          <a:bodyPr wrap="square" rtlCol="0">
            <a:spAutoFit/>
          </a:bodyPr>
          <a:lstStyle/>
          <a:p>
            <a:pPr algn="ctr"/>
            <a:r>
              <a:rPr lang="cs-CZ" sz="6600" b="1" dirty="0"/>
              <a:t>DŘEVINNÉ PRVKY</a:t>
            </a:r>
            <a:endParaRPr lang="en-GB" sz="6600" b="1" dirty="0"/>
          </a:p>
        </p:txBody>
      </p:sp>
      <p:cxnSp>
        <p:nvCxnSpPr>
          <p:cNvPr id="4" name="Přímá spojnice 3">
            <a:extLst>
              <a:ext uri="{FF2B5EF4-FFF2-40B4-BE49-F238E27FC236}">
                <a16:creationId xmlns:a16="http://schemas.microsoft.com/office/drawing/2014/main" id="{1877F17D-BF4B-925C-DBAB-AC11069A0A90}"/>
              </a:ext>
            </a:extLst>
          </p:cNvPr>
          <p:cNvCxnSpPr/>
          <p:nvPr/>
        </p:nvCxnSpPr>
        <p:spPr>
          <a:xfrm>
            <a:off x="12193587" y="440871"/>
            <a:ext cx="0" cy="12834257"/>
          </a:xfrm>
          <a:prstGeom prst="line">
            <a:avLst/>
          </a:prstGeom>
          <a:ln w="762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56101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délník: se zakulacenými rohy 53">
            <a:extLst>
              <a:ext uri="{FF2B5EF4-FFF2-40B4-BE49-F238E27FC236}">
                <a16:creationId xmlns:a16="http://schemas.microsoft.com/office/drawing/2014/main" id="{2B199B0A-D9E8-469B-C717-29100C6A2E35}"/>
              </a:ext>
            </a:extLst>
          </p:cNvPr>
          <p:cNvSpPr/>
          <p:nvPr/>
        </p:nvSpPr>
        <p:spPr>
          <a:xfrm>
            <a:off x="1730387" y="636033"/>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bdélník: se zakulacenými rohy 35">
            <a:extLst>
              <a:ext uri="{FF2B5EF4-FFF2-40B4-BE49-F238E27FC236}">
                <a16:creationId xmlns:a16="http://schemas.microsoft.com/office/drawing/2014/main" id="{C57E3B61-FFE0-1E58-0EE2-2B3C7314C92E}"/>
              </a:ext>
            </a:extLst>
          </p:cNvPr>
          <p:cNvSpPr/>
          <p:nvPr/>
        </p:nvSpPr>
        <p:spPr>
          <a:xfrm>
            <a:off x="12421852" y="636033"/>
            <a:ext cx="11338897"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ovéPole 43">
            <a:extLst>
              <a:ext uri="{FF2B5EF4-FFF2-40B4-BE49-F238E27FC236}">
                <a16:creationId xmlns:a16="http://schemas.microsoft.com/office/drawing/2014/main" id="{184FD8A3-C30B-9EDA-61FB-B8845ECB3376}"/>
              </a:ext>
            </a:extLst>
          </p:cNvPr>
          <p:cNvSpPr txBox="1"/>
          <p:nvPr/>
        </p:nvSpPr>
        <p:spPr>
          <a:xfrm>
            <a:off x="13661437" y="935233"/>
            <a:ext cx="8523512" cy="707886"/>
          </a:xfrm>
          <a:prstGeom prst="rect">
            <a:avLst/>
          </a:prstGeom>
          <a:noFill/>
        </p:spPr>
        <p:txBody>
          <a:bodyPr wrap="square" rtlCol="0">
            <a:spAutoFit/>
          </a:bodyPr>
          <a:lstStyle/>
          <a:p>
            <a:pPr algn="ctr"/>
            <a:r>
              <a:rPr lang="cs-CZ" sz="4000" b="1" dirty="0"/>
              <a:t>geometrie</a:t>
            </a:r>
            <a:endParaRPr lang="en-GB" sz="4000" b="1" dirty="0"/>
          </a:p>
        </p:txBody>
      </p:sp>
      <p:sp>
        <p:nvSpPr>
          <p:cNvPr id="45" name="TextovéPole 44">
            <a:extLst>
              <a:ext uri="{FF2B5EF4-FFF2-40B4-BE49-F238E27FC236}">
                <a16:creationId xmlns:a16="http://schemas.microsoft.com/office/drawing/2014/main" id="{5E4D316E-0784-E0C8-B416-981703A1D253}"/>
              </a:ext>
            </a:extLst>
          </p:cNvPr>
          <p:cNvSpPr txBox="1"/>
          <p:nvPr/>
        </p:nvSpPr>
        <p:spPr>
          <a:xfrm>
            <a:off x="1366216" y="781345"/>
            <a:ext cx="8887685" cy="1015663"/>
          </a:xfrm>
          <a:prstGeom prst="rect">
            <a:avLst/>
          </a:prstGeom>
          <a:noFill/>
        </p:spPr>
        <p:txBody>
          <a:bodyPr wrap="square" rtlCol="0">
            <a:spAutoFit/>
          </a:bodyPr>
          <a:lstStyle/>
          <a:p>
            <a:pPr algn="ctr"/>
            <a:r>
              <a:rPr lang="cs-CZ" sz="6000" b="1" dirty="0"/>
              <a:t>TYP OBJEKTU</a:t>
            </a:r>
            <a:endParaRPr lang="en-GB" sz="6000" b="1" dirty="0"/>
          </a:p>
        </p:txBody>
      </p:sp>
      <p:pic>
        <p:nvPicPr>
          <p:cNvPr id="53" name="Grafický objekt 52" descr="Les se souvislou výplní">
            <a:extLst>
              <a:ext uri="{FF2B5EF4-FFF2-40B4-BE49-F238E27FC236}">
                <a16:creationId xmlns:a16="http://schemas.microsoft.com/office/drawing/2014/main" id="{0A9C2518-AAC7-6ADC-7D33-EAA02831E3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0387" y="5473030"/>
            <a:ext cx="2374468" cy="2374468"/>
          </a:xfrm>
          <a:prstGeom prst="rect">
            <a:avLst/>
          </a:prstGeom>
        </p:spPr>
      </p:pic>
      <p:sp>
        <p:nvSpPr>
          <p:cNvPr id="3" name="TextovéPole 2">
            <a:extLst>
              <a:ext uri="{FF2B5EF4-FFF2-40B4-BE49-F238E27FC236}">
                <a16:creationId xmlns:a16="http://schemas.microsoft.com/office/drawing/2014/main" id="{324BF8FF-21D7-3353-02BE-D62728402E7D}"/>
              </a:ext>
            </a:extLst>
          </p:cNvPr>
          <p:cNvSpPr txBox="1"/>
          <p:nvPr/>
        </p:nvSpPr>
        <p:spPr>
          <a:xfrm>
            <a:off x="15186049" y="4548473"/>
            <a:ext cx="2737144" cy="584775"/>
          </a:xfrm>
          <a:prstGeom prst="rect">
            <a:avLst/>
          </a:prstGeom>
          <a:noFill/>
        </p:spPr>
        <p:txBody>
          <a:bodyPr wrap="square" rtlCol="0">
            <a:spAutoFit/>
          </a:bodyPr>
          <a:lstStyle/>
          <a:p>
            <a:r>
              <a:rPr lang="cs-CZ" sz="3200" dirty="0"/>
              <a:t>ZABAGED</a:t>
            </a:r>
            <a:endParaRPr lang="en-GB" sz="3200" dirty="0"/>
          </a:p>
        </p:txBody>
      </p:sp>
      <p:sp>
        <p:nvSpPr>
          <p:cNvPr id="5" name="TextovéPole 4">
            <a:extLst>
              <a:ext uri="{FF2B5EF4-FFF2-40B4-BE49-F238E27FC236}">
                <a16:creationId xmlns:a16="http://schemas.microsoft.com/office/drawing/2014/main" id="{F7820BCD-CCEA-A0F9-C0AE-76589370A51E}"/>
              </a:ext>
            </a:extLst>
          </p:cNvPr>
          <p:cNvSpPr txBox="1"/>
          <p:nvPr/>
        </p:nvSpPr>
        <p:spPr>
          <a:xfrm>
            <a:off x="15126335" y="8787174"/>
            <a:ext cx="6571928" cy="584775"/>
          </a:xfrm>
          <a:prstGeom prst="rect">
            <a:avLst/>
          </a:prstGeom>
          <a:noFill/>
        </p:spPr>
        <p:txBody>
          <a:bodyPr wrap="square" rtlCol="0">
            <a:spAutoFit/>
          </a:bodyPr>
          <a:lstStyle/>
          <a:p>
            <a:r>
              <a:rPr lang="cs-CZ" sz="3200" dirty="0"/>
              <a:t>LF-EFA, ZABAGED, OLIL, VKP, SWF </a:t>
            </a:r>
            <a:endParaRPr lang="en-GB" sz="3200" dirty="0"/>
          </a:p>
        </p:txBody>
      </p:sp>
      <p:sp>
        <p:nvSpPr>
          <p:cNvPr id="8" name="Vývojový diagram: spojnice 7">
            <a:extLst>
              <a:ext uri="{FF2B5EF4-FFF2-40B4-BE49-F238E27FC236}">
                <a16:creationId xmlns:a16="http://schemas.microsoft.com/office/drawing/2014/main" id="{649CA653-E7C1-C0B4-5027-E7FADDE120F4}"/>
              </a:ext>
            </a:extLst>
          </p:cNvPr>
          <p:cNvSpPr/>
          <p:nvPr/>
        </p:nvSpPr>
        <p:spPr>
          <a:xfrm>
            <a:off x="13155827" y="4285786"/>
            <a:ext cx="849642" cy="863644"/>
          </a:xfrm>
          <a:prstGeom prst="flowChartConnector">
            <a:avLst/>
          </a:prstGeom>
          <a:solidFill>
            <a:srgbClr val="DE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blouk 13">
            <a:extLst>
              <a:ext uri="{FF2B5EF4-FFF2-40B4-BE49-F238E27FC236}">
                <a16:creationId xmlns:a16="http://schemas.microsoft.com/office/drawing/2014/main" id="{6E708E8A-25CA-A8E5-7FA3-323BC2D9AA1C}"/>
              </a:ext>
            </a:extLst>
          </p:cNvPr>
          <p:cNvSpPr/>
          <p:nvPr/>
        </p:nvSpPr>
        <p:spPr>
          <a:xfrm>
            <a:off x="11001517" y="6482964"/>
            <a:ext cx="3507473" cy="1830564"/>
          </a:xfrm>
          <a:prstGeom prst="arc">
            <a:avLst>
              <a:gd name="adj1" fmla="val 17367841"/>
              <a:gd name="adj2" fmla="val 20579993"/>
            </a:avLst>
          </a:prstGeom>
          <a:noFill/>
          <a:ln w="57150">
            <a:solidFill>
              <a:srgbClr val="DE84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ovéPole 14">
            <a:extLst>
              <a:ext uri="{FF2B5EF4-FFF2-40B4-BE49-F238E27FC236}">
                <a16:creationId xmlns:a16="http://schemas.microsoft.com/office/drawing/2014/main" id="{BB566897-D725-CD94-BA13-47E033B20C14}"/>
              </a:ext>
            </a:extLst>
          </p:cNvPr>
          <p:cNvSpPr txBox="1"/>
          <p:nvPr/>
        </p:nvSpPr>
        <p:spPr>
          <a:xfrm>
            <a:off x="15186049" y="6599610"/>
            <a:ext cx="2631663" cy="584775"/>
          </a:xfrm>
          <a:prstGeom prst="rect">
            <a:avLst/>
          </a:prstGeom>
          <a:noFill/>
        </p:spPr>
        <p:txBody>
          <a:bodyPr wrap="square" rtlCol="0">
            <a:spAutoFit/>
          </a:bodyPr>
          <a:lstStyle/>
          <a:p>
            <a:r>
              <a:rPr lang="cs-CZ" sz="3200" dirty="0"/>
              <a:t>ZABAGED</a:t>
            </a:r>
            <a:endParaRPr lang="en-GB" sz="3200" dirty="0"/>
          </a:p>
        </p:txBody>
      </p:sp>
      <p:sp>
        <p:nvSpPr>
          <p:cNvPr id="16" name="Obdélník 15">
            <a:extLst>
              <a:ext uri="{FF2B5EF4-FFF2-40B4-BE49-F238E27FC236}">
                <a16:creationId xmlns:a16="http://schemas.microsoft.com/office/drawing/2014/main" id="{06B891A8-6712-D8EC-2C60-D43F68B60FB8}"/>
              </a:ext>
            </a:extLst>
          </p:cNvPr>
          <p:cNvSpPr/>
          <p:nvPr/>
        </p:nvSpPr>
        <p:spPr>
          <a:xfrm>
            <a:off x="13155827" y="8629657"/>
            <a:ext cx="1353163" cy="695438"/>
          </a:xfrm>
          <a:prstGeom prst="rect">
            <a:avLst/>
          </a:prstGeom>
          <a:solidFill>
            <a:srgbClr val="DE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2" name="TextovéPole 1">
            <a:extLst>
              <a:ext uri="{FF2B5EF4-FFF2-40B4-BE49-F238E27FC236}">
                <a16:creationId xmlns:a16="http://schemas.microsoft.com/office/drawing/2014/main" id="{9D0BF809-6FB2-6A76-602B-C1F8348237B4}"/>
              </a:ext>
            </a:extLst>
          </p:cNvPr>
          <p:cNvSpPr txBox="1"/>
          <p:nvPr/>
        </p:nvSpPr>
        <p:spPr>
          <a:xfrm>
            <a:off x="4363880" y="5583165"/>
            <a:ext cx="5500364" cy="2123658"/>
          </a:xfrm>
          <a:prstGeom prst="rect">
            <a:avLst/>
          </a:prstGeom>
          <a:noFill/>
        </p:spPr>
        <p:txBody>
          <a:bodyPr wrap="square" rtlCol="0">
            <a:spAutoFit/>
          </a:bodyPr>
          <a:lstStyle/>
          <a:p>
            <a:pPr algn="ctr"/>
            <a:r>
              <a:rPr lang="cs-CZ" sz="6600" b="1" dirty="0"/>
              <a:t>DŘEVINNÉ PRVKY</a:t>
            </a:r>
            <a:endParaRPr lang="en-GB" sz="6600" b="1" dirty="0"/>
          </a:p>
        </p:txBody>
      </p:sp>
      <p:cxnSp>
        <p:nvCxnSpPr>
          <p:cNvPr id="4" name="Přímá spojnice 3">
            <a:extLst>
              <a:ext uri="{FF2B5EF4-FFF2-40B4-BE49-F238E27FC236}">
                <a16:creationId xmlns:a16="http://schemas.microsoft.com/office/drawing/2014/main" id="{2A16ECC6-4032-DEC5-CF83-010B55189D91}"/>
              </a:ext>
            </a:extLst>
          </p:cNvPr>
          <p:cNvCxnSpPr/>
          <p:nvPr/>
        </p:nvCxnSpPr>
        <p:spPr>
          <a:xfrm>
            <a:off x="12193587" y="440871"/>
            <a:ext cx="0" cy="12834257"/>
          </a:xfrm>
          <a:prstGeom prst="line">
            <a:avLst/>
          </a:prstGeom>
          <a:ln w="762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1781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délník: se zakulacenými rohy 53">
            <a:extLst>
              <a:ext uri="{FF2B5EF4-FFF2-40B4-BE49-F238E27FC236}">
                <a16:creationId xmlns:a16="http://schemas.microsoft.com/office/drawing/2014/main" id="{2B199B0A-D9E8-469B-C717-29100C6A2E35}"/>
              </a:ext>
            </a:extLst>
          </p:cNvPr>
          <p:cNvSpPr/>
          <p:nvPr/>
        </p:nvSpPr>
        <p:spPr>
          <a:xfrm>
            <a:off x="1730387" y="636033"/>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bdélník: se zakulacenými rohy 35">
            <a:extLst>
              <a:ext uri="{FF2B5EF4-FFF2-40B4-BE49-F238E27FC236}">
                <a16:creationId xmlns:a16="http://schemas.microsoft.com/office/drawing/2014/main" id="{C57E3B61-FFE0-1E58-0EE2-2B3C7314C92E}"/>
              </a:ext>
            </a:extLst>
          </p:cNvPr>
          <p:cNvSpPr/>
          <p:nvPr/>
        </p:nvSpPr>
        <p:spPr>
          <a:xfrm>
            <a:off x="12421852" y="636033"/>
            <a:ext cx="11338897"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ovéPole 43">
            <a:extLst>
              <a:ext uri="{FF2B5EF4-FFF2-40B4-BE49-F238E27FC236}">
                <a16:creationId xmlns:a16="http://schemas.microsoft.com/office/drawing/2014/main" id="{184FD8A3-C30B-9EDA-61FB-B8845ECB3376}"/>
              </a:ext>
            </a:extLst>
          </p:cNvPr>
          <p:cNvSpPr txBox="1"/>
          <p:nvPr/>
        </p:nvSpPr>
        <p:spPr>
          <a:xfrm>
            <a:off x="13661437" y="935233"/>
            <a:ext cx="8523512" cy="707886"/>
          </a:xfrm>
          <a:prstGeom prst="rect">
            <a:avLst/>
          </a:prstGeom>
          <a:noFill/>
        </p:spPr>
        <p:txBody>
          <a:bodyPr wrap="square" rtlCol="0">
            <a:spAutoFit/>
          </a:bodyPr>
          <a:lstStyle/>
          <a:p>
            <a:pPr algn="ctr"/>
            <a:r>
              <a:rPr lang="cs-CZ" sz="4000" b="1" dirty="0"/>
              <a:t>kvantitativní atributy</a:t>
            </a:r>
            <a:endParaRPr lang="en-GB" sz="4000" b="1" dirty="0"/>
          </a:p>
        </p:txBody>
      </p:sp>
      <p:sp>
        <p:nvSpPr>
          <p:cNvPr id="45" name="TextovéPole 44">
            <a:extLst>
              <a:ext uri="{FF2B5EF4-FFF2-40B4-BE49-F238E27FC236}">
                <a16:creationId xmlns:a16="http://schemas.microsoft.com/office/drawing/2014/main" id="{5E4D316E-0784-E0C8-B416-981703A1D253}"/>
              </a:ext>
            </a:extLst>
          </p:cNvPr>
          <p:cNvSpPr txBox="1"/>
          <p:nvPr/>
        </p:nvSpPr>
        <p:spPr>
          <a:xfrm>
            <a:off x="1366216" y="781345"/>
            <a:ext cx="8887685" cy="1015663"/>
          </a:xfrm>
          <a:prstGeom prst="rect">
            <a:avLst/>
          </a:prstGeom>
          <a:noFill/>
        </p:spPr>
        <p:txBody>
          <a:bodyPr wrap="square" rtlCol="0">
            <a:spAutoFit/>
          </a:bodyPr>
          <a:lstStyle/>
          <a:p>
            <a:pPr algn="ctr"/>
            <a:r>
              <a:rPr lang="cs-CZ" sz="6000" b="1" dirty="0"/>
              <a:t>TYP OBJEKTU</a:t>
            </a:r>
            <a:endParaRPr lang="en-GB" sz="6000" b="1" dirty="0"/>
          </a:p>
        </p:txBody>
      </p:sp>
      <p:pic>
        <p:nvPicPr>
          <p:cNvPr id="53" name="Grafický objekt 52" descr="Les se souvislou výplní">
            <a:extLst>
              <a:ext uri="{FF2B5EF4-FFF2-40B4-BE49-F238E27FC236}">
                <a16:creationId xmlns:a16="http://schemas.microsoft.com/office/drawing/2014/main" id="{0A9C2518-AAC7-6ADC-7D33-EAA02831E3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0387" y="5473030"/>
            <a:ext cx="2374468" cy="2374468"/>
          </a:xfrm>
          <a:prstGeom prst="rect">
            <a:avLst/>
          </a:prstGeom>
        </p:spPr>
      </p:pic>
      <p:sp>
        <p:nvSpPr>
          <p:cNvPr id="2" name="TextovéPole 1">
            <a:extLst>
              <a:ext uri="{FF2B5EF4-FFF2-40B4-BE49-F238E27FC236}">
                <a16:creationId xmlns:a16="http://schemas.microsoft.com/office/drawing/2014/main" id="{A67D5C72-6820-3552-6160-83910E383784}"/>
              </a:ext>
            </a:extLst>
          </p:cNvPr>
          <p:cNvSpPr txBox="1"/>
          <p:nvPr/>
        </p:nvSpPr>
        <p:spPr>
          <a:xfrm>
            <a:off x="4378635" y="5936191"/>
            <a:ext cx="5500364" cy="769441"/>
          </a:xfrm>
          <a:prstGeom prst="rect">
            <a:avLst/>
          </a:prstGeom>
          <a:noFill/>
        </p:spPr>
        <p:txBody>
          <a:bodyPr wrap="square" rtlCol="0">
            <a:spAutoFit/>
          </a:bodyPr>
          <a:lstStyle/>
          <a:p>
            <a:pPr algn="ctr"/>
            <a:r>
              <a:rPr lang="cs-CZ" sz="4400" b="1" dirty="0"/>
              <a:t>DEFINICE</a:t>
            </a:r>
            <a:endParaRPr lang="en-GB" sz="4400" b="1" dirty="0"/>
          </a:p>
        </p:txBody>
      </p:sp>
      <p:graphicFrame>
        <p:nvGraphicFramePr>
          <p:cNvPr id="10" name="Tabulka 10">
            <a:extLst>
              <a:ext uri="{FF2B5EF4-FFF2-40B4-BE49-F238E27FC236}">
                <a16:creationId xmlns:a16="http://schemas.microsoft.com/office/drawing/2014/main" id="{B0610CF6-C236-F10B-4C9D-485E9C6CCFE0}"/>
              </a:ext>
            </a:extLst>
          </p:cNvPr>
          <p:cNvGraphicFramePr>
            <a:graphicFrameLocks noGrp="1"/>
          </p:cNvGraphicFramePr>
          <p:nvPr>
            <p:extLst>
              <p:ext uri="{D42A27DB-BD31-4B8C-83A1-F6EECF244321}">
                <p14:modId xmlns:p14="http://schemas.microsoft.com/office/powerpoint/2010/main" val="665464317"/>
              </p:ext>
            </p:extLst>
          </p:nvPr>
        </p:nvGraphicFramePr>
        <p:xfrm>
          <a:off x="12486389" y="5700144"/>
          <a:ext cx="11274360" cy="1920240"/>
        </p:xfrm>
        <a:graphic>
          <a:graphicData uri="http://schemas.openxmlformats.org/drawingml/2006/table">
            <a:tbl>
              <a:tblPr firstRow="1" bandRow="1">
                <a:tableStyleId>{912C8C85-51F0-491E-9774-3900AFEF0FD7}</a:tableStyleId>
              </a:tblPr>
              <a:tblGrid>
                <a:gridCol w="2818590">
                  <a:extLst>
                    <a:ext uri="{9D8B030D-6E8A-4147-A177-3AD203B41FA5}">
                      <a16:colId xmlns:a16="http://schemas.microsoft.com/office/drawing/2014/main" val="134582642"/>
                    </a:ext>
                  </a:extLst>
                </a:gridCol>
                <a:gridCol w="2818590">
                  <a:extLst>
                    <a:ext uri="{9D8B030D-6E8A-4147-A177-3AD203B41FA5}">
                      <a16:colId xmlns:a16="http://schemas.microsoft.com/office/drawing/2014/main" val="4222591592"/>
                    </a:ext>
                  </a:extLst>
                </a:gridCol>
                <a:gridCol w="2818590">
                  <a:extLst>
                    <a:ext uri="{9D8B030D-6E8A-4147-A177-3AD203B41FA5}">
                      <a16:colId xmlns:a16="http://schemas.microsoft.com/office/drawing/2014/main" val="2447936093"/>
                    </a:ext>
                  </a:extLst>
                </a:gridCol>
                <a:gridCol w="2818590">
                  <a:extLst>
                    <a:ext uri="{9D8B030D-6E8A-4147-A177-3AD203B41FA5}">
                      <a16:colId xmlns:a16="http://schemas.microsoft.com/office/drawing/2014/main" val="2947725516"/>
                    </a:ext>
                  </a:extLst>
                </a:gridCol>
              </a:tblGrid>
              <a:tr h="370840">
                <a:tc>
                  <a:txBody>
                    <a:bodyPr/>
                    <a:lstStyle/>
                    <a:p>
                      <a:endParaRPr lang="en-GB" dirty="0"/>
                    </a:p>
                  </a:txBody>
                  <a:tcPr>
                    <a:solidFill>
                      <a:srgbClr val="FFB544"/>
                    </a:solidFill>
                  </a:tcPr>
                </a:tc>
                <a:tc>
                  <a:txBody>
                    <a:bodyPr/>
                    <a:lstStyle/>
                    <a:p>
                      <a:r>
                        <a:rPr lang="cs-CZ" dirty="0">
                          <a:solidFill>
                            <a:schemeClr val="tx1"/>
                          </a:solidFill>
                        </a:rPr>
                        <a:t>LF-EFA</a:t>
                      </a:r>
                      <a:endParaRPr lang="en-GB" dirty="0">
                        <a:solidFill>
                          <a:schemeClr val="tx1"/>
                        </a:solidFill>
                      </a:endParaRPr>
                    </a:p>
                  </a:txBody>
                  <a:tcPr>
                    <a:solidFill>
                      <a:srgbClr val="FFB544"/>
                    </a:solidFill>
                  </a:tcPr>
                </a:tc>
                <a:tc>
                  <a:txBody>
                    <a:bodyPr/>
                    <a:lstStyle/>
                    <a:p>
                      <a:r>
                        <a:rPr lang="cs-CZ" dirty="0">
                          <a:solidFill>
                            <a:schemeClr val="tx1"/>
                          </a:solidFill>
                        </a:rPr>
                        <a:t>ZABAGED</a:t>
                      </a:r>
                      <a:endParaRPr lang="en-GB" dirty="0">
                        <a:solidFill>
                          <a:schemeClr val="tx1"/>
                        </a:solidFill>
                      </a:endParaRPr>
                    </a:p>
                  </a:txBody>
                  <a:tcPr>
                    <a:solidFill>
                      <a:srgbClr val="FFB544"/>
                    </a:solidFill>
                  </a:tcPr>
                </a:tc>
                <a:tc>
                  <a:txBody>
                    <a:bodyPr/>
                    <a:lstStyle/>
                    <a:p>
                      <a:r>
                        <a:rPr lang="cs-CZ" dirty="0">
                          <a:solidFill>
                            <a:schemeClr val="tx1"/>
                          </a:solidFill>
                        </a:rPr>
                        <a:t>OLIL</a:t>
                      </a:r>
                      <a:endParaRPr lang="en-GB" dirty="0">
                        <a:solidFill>
                          <a:schemeClr val="tx1"/>
                        </a:solidFill>
                      </a:endParaRPr>
                    </a:p>
                  </a:txBody>
                  <a:tcPr>
                    <a:solidFill>
                      <a:srgbClr val="FFB544"/>
                    </a:solidFill>
                  </a:tcPr>
                </a:tc>
                <a:extLst>
                  <a:ext uri="{0D108BD9-81ED-4DB2-BD59-A6C34878D82A}">
                    <a16:rowId xmlns:a16="http://schemas.microsoft.com/office/drawing/2014/main" val="2562772665"/>
                  </a:ext>
                </a:extLst>
              </a:tr>
              <a:tr h="370840">
                <a:tc>
                  <a:txBody>
                    <a:bodyPr/>
                    <a:lstStyle/>
                    <a:p>
                      <a:r>
                        <a:rPr lang="cs-CZ" dirty="0"/>
                        <a:t>Plocha </a:t>
                      </a:r>
                      <a:r>
                        <a:rPr lang="en-GB" dirty="0"/>
                        <a:t>[m</a:t>
                      </a:r>
                      <a:r>
                        <a:rPr lang="cs-CZ" baseline="30000" dirty="0"/>
                        <a:t>2</a:t>
                      </a:r>
                      <a:r>
                        <a:rPr lang="en-GB" dirty="0"/>
                        <a:t>]</a:t>
                      </a:r>
                    </a:p>
                  </a:txBody>
                  <a:tcPr/>
                </a:tc>
                <a:tc>
                  <a:txBody>
                    <a:bodyPr/>
                    <a:lstStyle/>
                    <a:p>
                      <a:r>
                        <a:rPr lang="cs-CZ" dirty="0"/>
                        <a:t>&lt;3000</a:t>
                      </a:r>
                      <a:endParaRPr lang="en-GB" dirty="0"/>
                    </a:p>
                  </a:txBody>
                  <a:tcPr/>
                </a:tc>
                <a:tc>
                  <a:txBody>
                    <a:bodyPr/>
                    <a:lstStyle/>
                    <a:p>
                      <a:r>
                        <a:rPr lang="cs-CZ" dirty="0"/>
                        <a:t>&lt;500</a:t>
                      </a:r>
                      <a:endParaRPr lang="en-GB" dirty="0"/>
                    </a:p>
                  </a:txBody>
                  <a:tcPr/>
                </a:tc>
                <a:tc>
                  <a:txBody>
                    <a:bodyPr/>
                    <a:lstStyle/>
                    <a:p>
                      <a:r>
                        <a:rPr lang="cs-CZ" dirty="0"/>
                        <a:t>&lt;400;5000&gt;</a:t>
                      </a:r>
                      <a:endParaRPr lang="en-GB" dirty="0"/>
                    </a:p>
                  </a:txBody>
                  <a:tcPr/>
                </a:tc>
                <a:extLst>
                  <a:ext uri="{0D108BD9-81ED-4DB2-BD59-A6C34878D82A}">
                    <a16:rowId xmlns:a16="http://schemas.microsoft.com/office/drawing/2014/main" val="3458194222"/>
                  </a:ext>
                </a:extLst>
              </a:tr>
              <a:tr h="370840">
                <a:tc>
                  <a:txBody>
                    <a:bodyPr/>
                    <a:lstStyle/>
                    <a:p>
                      <a:r>
                        <a:rPr lang="cs-CZ" dirty="0"/>
                        <a:t>Počet</a:t>
                      </a:r>
                      <a:endParaRPr lang="en-GB" dirty="0"/>
                    </a:p>
                  </a:txBody>
                  <a:tcPr/>
                </a:tc>
                <a:tc>
                  <a:txBody>
                    <a:bodyPr/>
                    <a:lstStyle/>
                    <a:p>
                      <a:r>
                        <a:rPr lang="cs-CZ" dirty="0"/>
                        <a:t>≥ 2</a:t>
                      </a:r>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81556947"/>
                  </a:ext>
                </a:extLst>
              </a:tr>
            </a:tbl>
          </a:graphicData>
        </a:graphic>
      </p:graphicFrame>
      <p:sp>
        <p:nvSpPr>
          <p:cNvPr id="5" name="TextovéPole 4">
            <a:extLst>
              <a:ext uri="{FF2B5EF4-FFF2-40B4-BE49-F238E27FC236}">
                <a16:creationId xmlns:a16="http://schemas.microsoft.com/office/drawing/2014/main" id="{5AFA0BC4-163B-4BEA-174B-B0F2C1AF2593}"/>
              </a:ext>
            </a:extLst>
          </p:cNvPr>
          <p:cNvSpPr txBox="1"/>
          <p:nvPr/>
        </p:nvSpPr>
        <p:spPr>
          <a:xfrm>
            <a:off x="4354040" y="6850943"/>
            <a:ext cx="5500364" cy="769441"/>
          </a:xfrm>
          <a:prstGeom prst="rect">
            <a:avLst/>
          </a:prstGeom>
          <a:noFill/>
        </p:spPr>
        <p:txBody>
          <a:bodyPr wrap="square" rtlCol="0">
            <a:spAutoFit/>
          </a:bodyPr>
          <a:lstStyle/>
          <a:p>
            <a:pPr algn="ctr"/>
            <a:r>
              <a:rPr lang="cs-CZ" sz="4400" b="1" dirty="0"/>
              <a:t>SKUPINA DŘEVIN</a:t>
            </a:r>
            <a:endParaRPr lang="en-GB" sz="4400" b="1" dirty="0"/>
          </a:p>
        </p:txBody>
      </p:sp>
      <p:cxnSp>
        <p:nvCxnSpPr>
          <p:cNvPr id="3" name="Přímá spojnice 2">
            <a:extLst>
              <a:ext uri="{FF2B5EF4-FFF2-40B4-BE49-F238E27FC236}">
                <a16:creationId xmlns:a16="http://schemas.microsoft.com/office/drawing/2014/main" id="{891C5F33-C54C-5125-3B3B-E16E28EC3260}"/>
              </a:ext>
            </a:extLst>
          </p:cNvPr>
          <p:cNvCxnSpPr/>
          <p:nvPr/>
        </p:nvCxnSpPr>
        <p:spPr>
          <a:xfrm>
            <a:off x="12193587" y="440871"/>
            <a:ext cx="0" cy="12834257"/>
          </a:xfrm>
          <a:prstGeom prst="line">
            <a:avLst/>
          </a:prstGeom>
          <a:ln w="762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76566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délník: se zakulacenými rohy 53">
            <a:extLst>
              <a:ext uri="{FF2B5EF4-FFF2-40B4-BE49-F238E27FC236}">
                <a16:creationId xmlns:a16="http://schemas.microsoft.com/office/drawing/2014/main" id="{2B199B0A-D9E8-469B-C717-29100C6A2E35}"/>
              </a:ext>
            </a:extLst>
          </p:cNvPr>
          <p:cNvSpPr/>
          <p:nvPr/>
        </p:nvSpPr>
        <p:spPr>
          <a:xfrm>
            <a:off x="1730387" y="636033"/>
            <a:ext cx="8523514"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bdélník: se zakulacenými rohy 35">
            <a:extLst>
              <a:ext uri="{FF2B5EF4-FFF2-40B4-BE49-F238E27FC236}">
                <a16:creationId xmlns:a16="http://schemas.microsoft.com/office/drawing/2014/main" id="{C57E3B61-FFE0-1E58-0EE2-2B3C7314C92E}"/>
              </a:ext>
            </a:extLst>
          </p:cNvPr>
          <p:cNvSpPr/>
          <p:nvPr/>
        </p:nvSpPr>
        <p:spPr>
          <a:xfrm>
            <a:off x="12421852" y="636033"/>
            <a:ext cx="11338897" cy="1306286"/>
          </a:xfrm>
          <a:prstGeom prst="roundRect">
            <a:avLst/>
          </a:prstGeom>
          <a:solidFill>
            <a:srgbClr val="FFB544"/>
          </a:solidFill>
          <a:ln>
            <a:solidFill>
              <a:srgbClr val="FFB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ovéPole 43">
            <a:extLst>
              <a:ext uri="{FF2B5EF4-FFF2-40B4-BE49-F238E27FC236}">
                <a16:creationId xmlns:a16="http://schemas.microsoft.com/office/drawing/2014/main" id="{184FD8A3-C30B-9EDA-61FB-B8845ECB3376}"/>
              </a:ext>
            </a:extLst>
          </p:cNvPr>
          <p:cNvSpPr txBox="1"/>
          <p:nvPr/>
        </p:nvSpPr>
        <p:spPr>
          <a:xfrm>
            <a:off x="13661437" y="935233"/>
            <a:ext cx="8523512" cy="707886"/>
          </a:xfrm>
          <a:prstGeom prst="rect">
            <a:avLst/>
          </a:prstGeom>
          <a:noFill/>
        </p:spPr>
        <p:txBody>
          <a:bodyPr wrap="square" rtlCol="0">
            <a:spAutoFit/>
          </a:bodyPr>
          <a:lstStyle/>
          <a:p>
            <a:pPr algn="ctr"/>
            <a:r>
              <a:rPr lang="cs-CZ" sz="4000" b="1" dirty="0"/>
              <a:t>kvalitativní atributy</a:t>
            </a:r>
            <a:endParaRPr lang="en-GB" sz="4000" b="1" dirty="0"/>
          </a:p>
        </p:txBody>
      </p:sp>
      <p:sp>
        <p:nvSpPr>
          <p:cNvPr id="45" name="TextovéPole 44">
            <a:extLst>
              <a:ext uri="{FF2B5EF4-FFF2-40B4-BE49-F238E27FC236}">
                <a16:creationId xmlns:a16="http://schemas.microsoft.com/office/drawing/2014/main" id="{5E4D316E-0784-E0C8-B416-981703A1D253}"/>
              </a:ext>
            </a:extLst>
          </p:cNvPr>
          <p:cNvSpPr txBox="1"/>
          <p:nvPr/>
        </p:nvSpPr>
        <p:spPr>
          <a:xfrm>
            <a:off x="1366216" y="781345"/>
            <a:ext cx="8887685" cy="1015663"/>
          </a:xfrm>
          <a:prstGeom prst="rect">
            <a:avLst/>
          </a:prstGeom>
          <a:noFill/>
        </p:spPr>
        <p:txBody>
          <a:bodyPr wrap="square" rtlCol="0">
            <a:spAutoFit/>
          </a:bodyPr>
          <a:lstStyle/>
          <a:p>
            <a:pPr algn="ctr"/>
            <a:r>
              <a:rPr lang="cs-CZ" sz="6000" b="1" dirty="0"/>
              <a:t>TYP OBJEKTU</a:t>
            </a:r>
            <a:endParaRPr lang="en-GB" sz="6000" b="1" dirty="0"/>
          </a:p>
        </p:txBody>
      </p:sp>
      <p:pic>
        <p:nvPicPr>
          <p:cNvPr id="53" name="Grafický objekt 52" descr="Les se souvislou výplní">
            <a:extLst>
              <a:ext uri="{FF2B5EF4-FFF2-40B4-BE49-F238E27FC236}">
                <a16:creationId xmlns:a16="http://schemas.microsoft.com/office/drawing/2014/main" id="{0A9C2518-AAC7-6ADC-7D33-EAA02831E3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0387" y="5473030"/>
            <a:ext cx="2374468" cy="2374468"/>
          </a:xfrm>
          <a:prstGeom prst="rect">
            <a:avLst/>
          </a:prstGeom>
        </p:spPr>
      </p:pic>
      <p:sp>
        <p:nvSpPr>
          <p:cNvPr id="3" name="Obdélník: se zakulacenými rohy 2">
            <a:extLst>
              <a:ext uri="{FF2B5EF4-FFF2-40B4-BE49-F238E27FC236}">
                <a16:creationId xmlns:a16="http://schemas.microsoft.com/office/drawing/2014/main" id="{A31B02A3-3436-940C-B66A-5206D13E7866}"/>
              </a:ext>
            </a:extLst>
          </p:cNvPr>
          <p:cNvSpPr/>
          <p:nvPr/>
        </p:nvSpPr>
        <p:spPr>
          <a:xfrm>
            <a:off x="12523015" y="2576699"/>
            <a:ext cx="11136570" cy="1306286"/>
          </a:xfrm>
          <a:prstGeom prst="roundRect">
            <a:avLst/>
          </a:prstGeom>
          <a:solidFill>
            <a:srgbClr val="FFE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bdélník: se zakulacenými rohy 4">
            <a:extLst>
              <a:ext uri="{FF2B5EF4-FFF2-40B4-BE49-F238E27FC236}">
                <a16:creationId xmlns:a16="http://schemas.microsoft.com/office/drawing/2014/main" id="{99240BE6-EA9B-5415-E0AF-5FC193686A3E}"/>
              </a:ext>
            </a:extLst>
          </p:cNvPr>
          <p:cNvSpPr/>
          <p:nvPr/>
        </p:nvSpPr>
        <p:spPr>
          <a:xfrm>
            <a:off x="12627410" y="6088732"/>
            <a:ext cx="11141359" cy="1306286"/>
          </a:xfrm>
          <a:prstGeom prst="roundRect">
            <a:avLst/>
          </a:prstGeom>
          <a:solidFill>
            <a:srgbClr val="FFE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délník: se zakulacenými rohy 7">
            <a:extLst>
              <a:ext uri="{FF2B5EF4-FFF2-40B4-BE49-F238E27FC236}">
                <a16:creationId xmlns:a16="http://schemas.microsoft.com/office/drawing/2014/main" id="{C7C84AB9-7F9A-E7E8-3489-9C9356D3F70F}"/>
              </a:ext>
            </a:extLst>
          </p:cNvPr>
          <p:cNvSpPr/>
          <p:nvPr/>
        </p:nvSpPr>
        <p:spPr>
          <a:xfrm>
            <a:off x="12523016" y="10408413"/>
            <a:ext cx="11136568" cy="1306286"/>
          </a:xfrm>
          <a:prstGeom prst="roundRect">
            <a:avLst/>
          </a:prstGeom>
          <a:solidFill>
            <a:srgbClr val="FFE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ovéPole 8">
            <a:extLst>
              <a:ext uri="{FF2B5EF4-FFF2-40B4-BE49-F238E27FC236}">
                <a16:creationId xmlns:a16="http://schemas.microsoft.com/office/drawing/2014/main" id="{B08FFC0F-F309-0D56-31C3-33779C5ACF11}"/>
              </a:ext>
            </a:extLst>
          </p:cNvPr>
          <p:cNvSpPr txBox="1"/>
          <p:nvPr/>
        </p:nvSpPr>
        <p:spPr>
          <a:xfrm>
            <a:off x="13992149" y="6363482"/>
            <a:ext cx="8523514" cy="646331"/>
          </a:xfrm>
          <a:prstGeom prst="rect">
            <a:avLst/>
          </a:prstGeom>
          <a:noFill/>
        </p:spPr>
        <p:txBody>
          <a:bodyPr wrap="square" rtlCol="0">
            <a:spAutoFit/>
          </a:bodyPr>
          <a:lstStyle/>
          <a:p>
            <a:pPr algn="ctr"/>
            <a:r>
              <a:rPr lang="cs-CZ" sz="3600" dirty="0"/>
              <a:t>ZABAGED</a:t>
            </a:r>
            <a:endParaRPr lang="en-GB" sz="3600" dirty="0"/>
          </a:p>
        </p:txBody>
      </p:sp>
      <p:sp>
        <p:nvSpPr>
          <p:cNvPr id="11" name="TextovéPole 10">
            <a:extLst>
              <a:ext uri="{FF2B5EF4-FFF2-40B4-BE49-F238E27FC236}">
                <a16:creationId xmlns:a16="http://schemas.microsoft.com/office/drawing/2014/main" id="{AF203F46-939C-6FB6-AE37-FE3C369306A1}"/>
              </a:ext>
            </a:extLst>
          </p:cNvPr>
          <p:cNvSpPr txBox="1"/>
          <p:nvPr/>
        </p:nvSpPr>
        <p:spPr>
          <a:xfrm>
            <a:off x="13869844" y="10738390"/>
            <a:ext cx="8523513" cy="646331"/>
          </a:xfrm>
          <a:prstGeom prst="rect">
            <a:avLst/>
          </a:prstGeom>
          <a:noFill/>
        </p:spPr>
        <p:txBody>
          <a:bodyPr wrap="square" rtlCol="0">
            <a:spAutoFit/>
          </a:bodyPr>
          <a:lstStyle/>
          <a:p>
            <a:pPr algn="ctr"/>
            <a:r>
              <a:rPr lang="cs-CZ" sz="3600" dirty="0"/>
              <a:t>OLIL</a:t>
            </a:r>
            <a:endParaRPr lang="en-GB" sz="3600" dirty="0"/>
          </a:p>
        </p:txBody>
      </p:sp>
      <p:sp>
        <p:nvSpPr>
          <p:cNvPr id="12" name="TextovéPole 11">
            <a:extLst>
              <a:ext uri="{FF2B5EF4-FFF2-40B4-BE49-F238E27FC236}">
                <a16:creationId xmlns:a16="http://schemas.microsoft.com/office/drawing/2014/main" id="{D9844459-EAD4-0402-4272-F0245CBA79F6}"/>
              </a:ext>
            </a:extLst>
          </p:cNvPr>
          <p:cNvSpPr txBox="1"/>
          <p:nvPr/>
        </p:nvSpPr>
        <p:spPr>
          <a:xfrm>
            <a:off x="13690060" y="2855036"/>
            <a:ext cx="8523512" cy="707886"/>
          </a:xfrm>
          <a:prstGeom prst="rect">
            <a:avLst/>
          </a:prstGeom>
          <a:noFill/>
        </p:spPr>
        <p:txBody>
          <a:bodyPr wrap="square" rtlCol="0">
            <a:spAutoFit/>
          </a:bodyPr>
          <a:lstStyle/>
          <a:p>
            <a:pPr algn="ctr"/>
            <a:r>
              <a:rPr lang="cs-CZ" sz="4000" dirty="0"/>
              <a:t>LF-EFA</a:t>
            </a:r>
            <a:endParaRPr lang="en-GB" sz="4000" dirty="0"/>
          </a:p>
        </p:txBody>
      </p:sp>
      <p:sp>
        <p:nvSpPr>
          <p:cNvPr id="13" name="TextovéPole 12">
            <a:extLst>
              <a:ext uri="{FF2B5EF4-FFF2-40B4-BE49-F238E27FC236}">
                <a16:creationId xmlns:a16="http://schemas.microsoft.com/office/drawing/2014/main" id="{794F7E80-E88B-E1E3-2898-74D98A3A1087}"/>
              </a:ext>
            </a:extLst>
          </p:cNvPr>
          <p:cNvSpPr txBox="1"/>
          <p:nvPr/>
        </p:nvSpPr>
        <p:spPr>
          <a:xfrm>
            <a:off x="13864213" y="4039353"/>
            <a:ext cx="9795371" cy="1077218"/>
          </a:xfrm>
          <a:prstGeom prst="rect">
            <a:avLst/>
          </a:prstGeom>
          <a:noFill/>
        </p:spPr>
        <p:txBody>
          <a:bodyPr wrap="square" rtlCol="0">
            <a:spAutoFit/>
          </a:bodyPr>
          <a:lstStyle/>
          <a:p>
            <a:r>
              <a:rPr lang="cs-CZ" sz="3200" dirty="0"/>
              <a:t>dřevinná vegetace, která je součástí </a:t>
            </a:r>
            <a:r>
              <a:rPr lang="cs-CZ" sz="3200" b="1" dirty="0"/>
              <a:t>meze</a:t>
            </a:r>
            <a:r>
              <a:rPr lang="cs-CZ" sz="3200" dirty="0"/>
              <a:t>, </a:t>
            </a:r>
            <a:r>
              <a:rPr lang="cs-CZ" sz="3200" b="1" dirty="0"/>
              <a:t>terasy</a:t>
            </a:r>
            <a:r>
              <a:rPr lang="cs-CZ" sz="3200" dirty="0"/>
              <a:t> a </a:t>
            </a:r>
            <a:r>
              <a:rPr lang="cs-CZ" sz="3200" b="1" dirty="0"/>
              <a:t>travnaté údolnice</a:t>
            </a:r>
            <a:endParaRPr lang="en-GB" sz="3200" b="1" dirty="0"/>
          </a:p>
        </p:txBody>
      </p:sp>
      <p:sp>
        <p:nvSpPr>
          <p:cNvPr id="14" name="Znak násobení 13">
            <a:extLst>
              <a:ext uri="{FF2B5EF4-FFF2-40B4-BE49-F238E27FC236}">
                <a16:creationId xmlns:a16="http://schemas.microsoft.com/office/drawing/2014/main" id="{44CAA1CE-789B-E7B7-D4CF-7141925E42A8}"/>
              </a:ext>
            </a:extLst>
          </p:cNvPr>
          <p:cNvSpPr/>
          <p:nvPr/>
        </p:nvSpPr>
        <p:spPr>
          <a:xfrm>
            <a:off x="12523015" y="3929781"/>
            <a:ext cx="1253266" cy="114650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Grafický objekt 15" descr="Zaškrtnutí se souvislou výplní">
            <a:extLst>
              <a:ext uri="{FF2B5EF4-FFF2-40B4-BE49-F238E27FC236}">
                <a16:creationId xmlns:a16="http://schemas.microsoft.com/office/drawing/2014/main" id="{6C25BD3F-F089-5917-BC90-BC22D85CEC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65455" y="7637186"/>
            <a:ext cx="914400" cy="914400"/>
          </a:xfrm>
          <a:prstGeom prst="rect">
            <a:avLst/>
          </a:prstGeom>
        </p:spPr>
      </p:pic>
      <p:sp>
        <p:nvSpPr>
          <p:cNvPr id="17" name="TextovéPole 16">
            <a:extLst>
              <a:ext uri="{FF2B5EF4-FFF2-40B4-BE49-F238E27FC236}">
                <a16:creationId xmlns:a16="http://schemas.microsoft.com/office/drawing/2014/main" id="{C67F7B2C-D775-A328-982A-5B46F9E494ED}"/>
              </a:ext>
            </a:extLst>
          </p:cNvPr>
          <p:cNvSpPr txBox="1"/>
          <p:nvPr/>
        </p:nvSpPr>
        <p:spPr>
          <a:xfrm>
            <a:off x="14283803" y="7748912"/>
            <a:ext cx="5816450" cy="584775"/>
          </a:xfrm>
          <a:prstGeom prst="rect">
            <a:avLst/>
          </a:prstGeom>
          <a:noFill/>
        </p:spPr>
        <p:txBody>
          <a:bodyPr wrap="square" rtlCol="0">
            <a:spAutoFit/>
          </a:bodyPr>
          <a:lstStyle/>
          <a:p>
            <a:r>
              <a:rPr lang="cs-CZ" sz="3200" dirty="0"/>
              <a:t>dřeviny, keře i kosodřevina</a:t>
            </a:r>
            <a:endParaRPr lang="en-GB" sz="3200" dirty="0"/>
          </a:p>
        </p:txBody>
      </p:sp>
      <p:pic>
        <p:nvPicPr>
          <p:cNvPr id="18" name="Grafický objekt 17" descr="Zaškrtnutí se souvislou výplní">
            <a:extLst>
              <a:ext uri="{FF2B5EF4-FFF2-40B4-BE49-F238E27FC236}">
                <a16:creationId xmlns:a16="http://schemas.microsoft.com/office/drawing/2014/main" id="{245CC417-0124-522B-7FB5-B8F0C7B5F6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79020" y="8663921"/>
            <a:ext cx="914400" cy="914400"/>
          </a:xfrm>
          <a:prstGeom prst="rect">
            <a:avLst/>
          </a:prstGeom>
        </p:spPr>
      </p:pic>
      <p:sp>
        <p:nvSpPr>
          <p:cNvPr id="19" name="TextovéPole 18">
            <a:extLst>
              <a:ext uri="{FF2B5EF4-FFF2-40B4-BE49-F238E27FC236}">
                <a16:creationId xmlns:a16="http://schemas.microsoft.com/office/drawing/2014/main" id="{C8EFF55D-ACF3-CC14-03EE-746D9A5E7D7A}"/>
              </a:ext>
            </a:extLst>
          </p:cNvPr>
          <p:cNvSpPr txBox="1"/>
          <p:nvPr/>
        </p:nvSpPr>
        <p:spPr>
          <a:xfrm>
            <a:off x="14283803" y="8757570"/>
            <a:ext cx="5816450" cy="584775"/>
          </a:xfrm>
          <a:prstGeom prst="rect">
            <a:avLst/>
          </a:prstGeom>
          <a:noFill/>
        </p:spPr>
        <p:txBody>
          <a:bodyPr wrap="square" rtlCol="0">
            <a:spAutoFit/>
          </a:bodyPr>
          <a:lstStyle/>
          <a:p>
            <a:r>
              <a:rPr lang="cs-CZ" sz="3200" dirty="0"/>
              <a:t>v lesním pozemku</a:t>
            </a:r>
            <a:endParaRPr lang="en-GB" sz="3200" dirty="0"/>
          </a:p>
        </p:txBody>
      </p:sp>
      <p:sp>
        <p:nvSpPr>
          <p:cNvPr id="21" name="TextovéPole 20">
            <a:extLst>
              <a:ext uri="{FF2B5EF4-FFF2-40B4-BE49-F238E27FC236}">
                <a16:creationId xmlns:a16="http://schemas.microsoft.com/office/drawing/2014/main" id="{91556571-16E5-80AB-C82F-F2F86FC158AE}"/>
              </a:ext>
            </a:extLst>
          </p:cNvPr>
          <p:cNvSpPr txBox="1"/>
          <p:nvPr/>
        </p:nvSpPr>
        <p:spPr>
          <a:xfrm>
            <a:off x="13864213" y="5345717"/>
            <a:ext cx="7094439" cy="584775"/>
          </a:xfrm>
          <a:prstGeom prst="rect">
            <a:avLst/>
          </a:prstGeom>
          <a:noFill/>
        </p:spPr>
        <p:txBody>
          <a:bodyPr wrap="square" rtlCol="0">
            <a:spAutoFit/>
          </a:bodyPr>
          <a:lstStyle/>
          <a:p>
            <a:r>
              <a:rPr lang="cs-CZ" sz="3200" dirty="0"/>
              <a:t>dřevinná vegetace, která plní funkci </a:t>
            </a:r>
            <a:r>
              <a:rPr lang="cs-CZ" sz="3200" b="1" dirty="0"/>
              <a:t>lesa</a:t>
            </a:r>
            <a:endParaRPr lang="en-GB" sz="3200" b="1" dirty="0"/>
          </a:p>
        </p:txBody>
      </p:sp>
      <p:sp>
        <p:nvSpPr>
          <p:cNvPr id="22" name="TextovéPole 21">
            <a:extLst>
              <a:ext uri="{FF2B5EF4-FFF2-40B4-BE49-F238E27FC236}">
                <a16:creationId xmlns:a16="http://schemas.microsoft.com/office/drawing/2014/main" id="{F6A3E386-73AD-44B6-74FB-6B4514EDF2DC}"/>
              </a:ext>
            </a:extLst>
          </p:cNvPr>
          <p:cNvSpPr txBox="1"/>
          <p:nvPr/>
        </p:nvSpPr>
        <p:spPr>
          <a:xfrm>
            <a:off x="14245664" y="9689667"/>
            <a:ext cx="8184641" cy="584775"/>
          </a:xfrm>
          <a:prstGeom prst="rect">
            <a:avLst/>
          </a:prstGeom>
          <a:noFill/>
        </p:spPr>
        <p:txBody>
          <a:bodyPr wrap="square" rtlCol="0">
            <a:spAutoFit/>
          </a:bodyPr>
          <a:lstStyle/>
          <a:p>
            <a:r>
              <a:rPr lang="cs-CZ" sz="3200" dirty="0"/>
              <a:t>v místech vysoké četnosti je </a:t>
            </a:r>
            <a:r>
              <a:rPr lang="cs-CZ" sz="3200" b="1" dirty="0"/>
              <a:t>prováděn výběr</a:t>
            </a:r>
            <a:endParaRPr lang="en-GB" sz="3200" b="1" dirty="0"/>
          </a:p>
        </p:txBody>
      </p:sp>
      <p:sp>
        <p:nvSpPr>
          <p:cNvPr id="23" name="Znak násobení 22">
            <a:extLst>
              <a:ext uri="{FF2B5EF4-FFF2-40B4-BE49-F238E27FC236}">
                <a16:creationId xmlns:a16="http://schemas.microsoft.com/office/drawing/2014/main" id="{B3B688A7-4B8C-D5B6-A42A-788C3FAA0A02}"/>
              </a:ext>
            </a:extLst>
          </p:cNvPr>
          <p:cNvSpPr/>
          <p:nvPr/>
        </p:nvSpPr>
        <p:spPr>
          <a:xfrm>
            <a:off x="12523015" y="5030154"/>
            <a:ext cx="1253266" cy="114650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fický objekt 23" descr="Zaškrtnutí se souvislou výplní">
            <a:extLst>
              <a:ext uri="{FF2B5EF4-FFF2-40B4-BE49-F238E27FC236}">
                <a16:creationId xmlns:a16="http://schemas.microsoft.com/office/drawing/2014/main" id="{1F3334BD-335D-042E-0670-C2DE8F6597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61881" y="12021417"/>
            <a:ext cx="914400" cy="914400"/>
          </a:xfrm>
          <a:prstGeom prst="rect">
            <a:avLst/>
          </a:prstGeom>
        </p:spPr>
      </p:pic>
      <p:sp>
        <p:nvSpPr>
          <p:cNvPr id="25" name="TextovéPole 24">
            <a:extLst>
              <a:ext uri="{FF2B5EF4-FFF2-40B4-BE49-F238E27FC236}">
                <a16:creationId xmlns:a16="http://schemas.microsoft.com/office/drawing/2014/main" id="{14930B34-2FBE-31E0-F1F8-59C82173A035}"/>
              </a:ext>
            </a:extLst>
          </p:cNvPr>
          <p:cNvSpPr txBox="1"/>
          <p:nvPr/>
        </p:nvSpPr>
        <p:spPr>
          <a:xfrm>
            <a:off x="14245664" y="12215197"/>
            <a:ext cx="5816450" cy="584775"/>
          </a:xfrm>
          <a:prstGeom prst="rect">
            <a:avLst/>
          </a:prstGeom>
          <a:noFill/>
        </p:spPr>
        <p:txBody>
          <a:bodyPr wrap="square" rtlCol="0">
            <a:spAutoFit/>
          </a:bodyPr>
          <a:lstStyle/>
          <a:p>
            <a:r>
              <a:rPr lang="cs-CZ" sz="3200" dirty="0"/>
              <a:t>stromy a keře v jednom hloučku</a:t>
            </a:r>
            <a:endParaRPr lang="en-GB" sz="3200" dirty="0"/>
          </a:p>
        </p:txBody>
      </p:sp>
      <p:pic>
        <p:nvPicPr>
          <p:cNvPr id="10" name="Grafický objekt 9" descr="Les se souvislou výplní">
            <a:extLst>
              <a:ext uri="{FF2B5EF4-FFF2-40B4-BE49-F238E27FC236}">
                <a16:creationId xmlns:a16="http://schemas.microsoft.com/office/drawing/2014/main" id="{579686C8-9C74-2AC6-315D-CB3A7B3F4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0387" y="5473030"/>
            <a:ext cx="2374468" cy="2374468"/>
          </a:xfrm>
          <a:prstGeom prst="rect">
            <a:avLst/>
          </a:prstGeom>
        </p:spPr>
      </p:pic>
      <p:sp>
        <p:nvSpPr>
          <p:cNvPr id="15" name="TextovéPole 14">
            <a:extLst>
              <a:ext uri="{FF2B5EF4-FFF2-40B4-BE49-F238E27FC236}">
                <a16:creationId xmlns:a16="http://schemas.microsoft.com/office/drawing/2014/main" id="{0875F671-3B6E-1C2C-1CE3-A469D079A6B3}"/>
              </a:ext>
            </a:extLst>
          </p:cNvPr>
          <p:cNvSpPr txBox="1"/>
          <p:nvPr/>
        </p:nvSpPr>
        <p:spPr>
          <a:xfrm>
            <a:off x="4378635" y="5936191"/>
            <a:ext cx="5500364" cy="769441"/>
          </a:xfrm>
          <a:prstGeom prst="rect">
            <a:avLst/>
          </a:prstGeom>
          <a:noFill/>
        </p:spPr>
        <p:txBody>
          <a:bodyPr wrap="square" rtlCol="0">
            <a:spAutoFit/>
          </a:bodyPr>
          <a:lstStyle/>
          <a:p>
            <a:pPr algn="ctr"/>
            <a:r>
              <a:rPr lang="cs-CZ" sz="4400" b="1" dirty="0"/>
              <a:t>DEFINICE</a:t>
            </a:r>
            <a:endParaRPr lang="en-GB" sz="4400" b="1" dirty="0"/>
          </a:p>
        </p:txBody>
      </p:sp>
      <p:sp>
        <p:nvSpPr>
          <p:cNvPr id="20" name="TextovéPole 19">
            <a:extLst>
              <a:ext uri="{FF2B5EF4-FFF2-40B4-BE49-F238E27FC236}">
                <a16:creationId xmlns:a16="http://schemas.microsoft.com/office/drawing/2014/main" id="{0802798F-F184-07B3-09EB-4622ABDE7BB0}"/>
              </a:ext>
            </a:extLst>
          </p:cNvPr>
          <p:cNvSpPr txBox="1"/>
          <p:nvPr/>
        </p:nvSpPr>
        <p:spPr>
          <a:xfrm>
            <a:off x="4354040" y="6850943"/>
            <a:ext cx="5500364" cy="769441"/>
          </a:xfrm>
          <a:prstGeom prst="rect">
            <a:avLst/>
          </a:prstGeom>
          <a:noFill/>
        </p:spPr>
        <p:txBody>
          <a:bodyPr wrap="square" rtlCol="0">
            <a:spAutoFit/>
          </a:bodyPr>
          <a:lstStyle/>
          <a:p>
            <a:pPr algn="ctr"/>
            <a:r>
              <a:rPr lang="cs-CZ" sz="4400" b="1" dirty="0"/>
              <a:t>SKUPINA DŘEVIN</a:t>
            </a:r>
            <a:endParaRPr lang="en-GB" sz="4400" b="1" dirty="0"/>
          </a:p>
        </p:txBody>
      </p:sp>
      <p:cxnSp>
        <p:nvCxnSpPr>
          <p:cNvPr id="2" name="Přímá spojnice 1">
            <a:extLst>
              <a:ext uri="{FF2B5EF4-FFF2-40B4-BE49-F238E27FC236}">
                <a16:creationId xmlns:a16="http://schemas.microsoft.com/office/drawing/2014/main" id="{A3767E50-E615-E648-E388-DA2ABF67FAA3}"/>
              </a:ext>
            </a:extLst>
          </p:cNvPr>
          <p:cNvCxnSpPr/>
          <p:nvPr/>
        </p:nvCxnSpPr>
        <p:spPr>
          <a:xfrm>
            <a:off x="12193587" y="440871"/>
            <a:ext cx="0" cy="12834257"/>
          </a:xfrm>
          <a:prstGeom prst="line">
            <a:avLst/>
          </a:prstGeom>
          <a:ln w="76200">
            <a:solidFill>
              <a:schemeClr val="tx1">
                <a:lumMod val="95000"/>
                <a:lumOff val="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1399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délník: se zakulacenými rohy 19">
            <a:extLst>
              <a:ext uri="{FF2B5EF4-FFF2-40B4-BE49-F238E27FC236}">
                <a16:creationId xmlns:a16="http://schemas.microsoft.com/office/drawing/2014/main" id="{23A3674F-A4F2-491F-F018-E1EB6B0817FE}"/>
              </a:ext>
            </a:extLst>
          </p:cNvPr>
          <p:cNvSpPr/>
          <p:nvPr/>
        </p:nvSpPr>
        <p:spPr>
          <a:xfrm>
            <a:off x="19864597" y="2543253"/>
            <a:ext cx="3605003" cy="2743200"/>
          </a:xfrm>
          <a:prstGeom prst="roundRect">
            <a:avLst/>
          </a:prstGeom>
          <a:noFill/>
          <a:ln>
            <a:solidFill>
              <a:srgbClr val="FFA5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bdélník: se zakulacenými rohy 18">
            <a:extLst>
              <a:ext uri="{FF2B5EF4-FFF2-40B4-BE49-F238E27FC236}">
                <a16:creationId xmlns:a16="http://schemas.microsoft.com/office/drawing/2014/main" id="{957966BD-966E-52C0-2239-BA808797E662}"/>
              </a:ext>
            </a:extLst>
          </p:cNvPr>
          <p:cNvSpPr/>
          <p:nvPr/>
        </p:nvSpPr>
        <p:spPr>
          <a:xfrm>
            <a:off x="11300368" y="2548407"/>
            <a:ext cx="7169608" cy="2743200"/>
          </a:xfrm>
          <a:prstGeom prst="roundRect">
            <a:avLst/>
          </a:prstGeom>
          <a:noFill/>
          <a:ln>
            <a:solidFill>
              <a:srgbClr val="FFA5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bdélník: se zakulacenými rohy 17">
            <a:extLst>
              <a:ext uri="{FF2B5EF4-FFF2-40B4-BE49-F238E27FC236}">
                <a16:creationId xmlns:a16="http://schemas.microsoft.com/office/drawing/2014/main" id="{0BF3CE12-8AFF-BB29-46CC-165192496490}"/>
              </a:ext>
            </a:extLst>
          </p:cNvPr>
          <p:cNvSpPr/>
          <p:nvPr/>
        </p:nvSpPr>
        <p:spPr>
          <a:xfrm>
            <a:off x="6650392" y="2543253"/>
            <a:ext cx="2983832" cy="2743200"/>
          </a:xfrm>
          <a:prstGeom prst="roundRect">
            <a:avLst/>
          </a:prstGeom>
          <a:noFill/>
          <a:ln>
            <a:solidFill>
              <a:srgbClr val="FFA5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Obrázek 5">
            <a:extLst>
              <a:ext uri="{FF2B5EF4-FFF2-40B4-BE49-F238E27FC236}">
                <a16:creationId xmlns:a16="http://schemas.microsoft.com/office/drawing/2014/main" id="{04B330FA-94DF-B361-9DE7-08B04A156C7E}"/>
              </a:ext>
            </a:extLst>
          </p:cNvPr>
          <p:cNvPicPr>
            <a:picLocks noChangeAspect="1"/>
          </p:cNvPicPr>
          <p:nvPr/>
        </p:nvPicPr>
        <p:blipFill rotWithShape="1">
          <a:blip r:embed="rId3">
            <a:extLst>
              <a:ext uri="{28A0092B-C50C-407E-A947-70E740481C1C}">
                <a14:useLocalDpi xmlns:a14="http://schemas.microsoft.com/office/drawing/2010/main" val="0"/>
              </a:ext>
            </a:extLst>
          </a:blip>
          <a:srcRect l="50585" t="26634" r="31492" b="6593"/>
          <a:stretch/>
        </p:blipFill>
        <p:spPr>
          <a:xfrm>
            <a:off x="0" y="0"/>
            <a:ext cx="5558589" cy="13716000"/>
          </a:xfrm>
          <a:prstGeom prst="rect">
            <a:avLst/>
          </a:prstGeom>
        </p:spPr>
      </p:pic>
      <p:sp>
        <p:nvSpPr>
          <p:cNvPr id="9" name="TextovéPole 8">
            <a:extLst>
              <a:ext uri="{FF2B5EF4-FFF2-40B4-BE49-F238E27FC236}">
                <a16:creationId xmlns:a16="http://schemas.microsoft.com/office/drawing/2014/main" id="{09C51165-6A79-ED3A-6C6E-263372C1E793}"/>
              </a:ext>
            </a:extLst>
          </p:cNvPr>
          <p:cNvSpPr txBox="1"/>
          <p:nvPr/>
        </p:nvSpPr>
        <p:spPr>
          <a:xfrm>
            <a:off x="6400799" y="724124"/>
            <a:ext cx="4812631" cy="1015663"/>
          </a:xfrm>
          <a:prstGeom prst="rect">
            <a:avLst/>
          </a:prstGeom>
          <a:noFill/>
        </p:spPr>
        <p:txBody>
          <a:bodyPr wrap="square" rtlCol="0">
            <a:spAutoFit/>
          </a:bodyPr>
          <a:lstStyle/>
          <a:p>
            <a:r>
              <a:rPr lang="cs-CZ" sz="6000" b="1" dirty="0"/>
              <a:t>ROZDÍLY</a:t>
            </a:r>
            <a:endParaRPr lang="en-GB" sz="6000" b="1" dirty="0"/>
          </a:p>
        </p:txBody>
      </p:sp>
      <p:sp>
        <p:nvSpPr>
          <p:cNvPr id="10" name="TextovéPole 9">
            <a:extLst>
              <a:ext uri="{FF2B5EF4-FFF2-40B4-BE49-F238E27FC236}">
                <a16:creationId xmlns:a16="http://schemas.microsoft.com/office/drawing/2014/main" id="{7B6BBBED-D4CA-2F2D-DA52-5105DE3E352E}"/>
              </a:ext>
            </a:extLst>
          </p:cNvPr>
          <p:cNvSpPr txBox="1"/>
          <p:nvPr/>
        </p:nvSpPr>
        <p:spPr>
          <a:xfrm>
            <a:off x="6062014" y="8200708"/>
            <a:ext cx="18255915" cy="3785652"/>
          </a:xfrm>
          <a:prstGeom prst="rect">
            <a:avLst/>
          </a:prstGeom>
          <a:noFill/>
        </p:spPr>
        <p:txBody>
          <a:bodyPr wrap="square" rtlCol="0">
            <a:spAutoFit/>
          </a:bodyPr>
          <a:lstStyle/>
          <a:p>
            <a:endParaRPr lang="cs-CZ" sz="4000" dirty="0"/>
          </a:p>
          <a:p>
            <a:r>
              <a:rPr lang="cs-CZ" sz="4000" b="1" dirty="0"/>
              <a:t>ZABAGED</a:t>
            </a:r>
            <a:r>
              <a:rPr lang="cs-CZ" sz="4000" dirty="0"/>
              <a:t> může sloužit jako podklad pro rozšíření LF-EFA o </a:t>
            </a:r>
            <a:r>
              <a:rPr lang="cs-CZ" sz="4000" b="1" dirty="0"/>
              <a:t>kamenné a vodní prvky</a:t>
            </a:r>
          </a:p>
          <a:p>
            <a:endParaRPr lang="cs-CZ" sz="4000" dirty="0"/>
          </a:p>
          <a:p>
            <a:r>
              <a:rPr lang="cs-CZ" sz="4000" b="1" dirty="0"/>
              <a:t>SWF, OLIL </a:t>
            </a:r>
            <a:r>
              <a:rPr lang="cs-CZ" sz="4000" dirty="0"/>
              <a:t>může sloužit jako podklad pro rozšíření LF-EFA o </a:t>
            </a:r>
            <a:r>
              <a:rPr lang="cs-CZ" sz="4000" b="1" dirty="0"/>
              <a:t>dřevinné prvky </a:t>
            </a:r>
            <a:r>
              <a:rPr lang="cs-CZ" sz="4000" dirty="0"/>
              <a:t>(nelze nahradit kvůli míře generalizace)</a:t>
            </a:r>
            <a:endParaRPr lang="en-GB" sz="4000" dirty="0"/>
          </a:p>
        </p:txBody>
      </p:sp>
      <p:sp>
        <p:nvSpPr>
          <p:cNvPr id="11" name="TextovéPole 10">
            <a:extLst>
              <a:ext uri="{FF2B5EF4-FFF2-40B4-BE49-F238E27FC236}">
                <a16:creationId xmlns:a16="http://schemas.microsoft.com/office/drawing/2014/main" id="{16971EE5-5FE4-F200-1B0C-8711E73E5F6C}"/>
              </a:ext>
            </a:extLst>
          </p:cNvPr>
          <p:cNvSpPr txBox="1"/>
          <p:nvPr/>
        </p:nvSpPr>
        <p:spPr>
          <a:xfrm>
            <a:off x="12876965" y="2871537"/>
            <a:ext cx="3721768" cy="584775"/>
          </a:xfrm>
          <a:prstGeom prst="rect">
            <a:avLst/>
          </a:prstGeom>
          <a:noFill/>
        </p:spPr>
        <p:txBody>
          <a:bodyPr wrap="square" rtlCol="0">
            <a:spAutoFit/>
          </a:bodyPr>
          <a:lstStyle/>
          <a:p>
            <a:pPr algn="ctr"/>
            <a:r>
              <a:rPr lang="cs-CZ" sz="3200" b="1" dirty="0"/>
              <a:t>metoda sběru dat</a:t>
            </a:r>
            <a:endParaRPr lang="en-GB" sz="3200" b="1" dirty="0"/>
          </a:p>
        </p:txBody>
      </p:sp>
      <p:sp>
        <p:nvSpPr>
          <p:cNvPr id="12" name="TextovéPole 11">
            <a:extLst>
              <a:ext uri="{FF2B5EF4-FFF2-40B4-BE49-F238E27FC236}">
                <a16:creationId xmlns:a16="http://schemas.microsoft.com/office/drawing/2014/main" id="{399CD09D-CC0D-2C9B-D39D-088B60165B7A}"/>
              </a:ext>
            </a:extLst>
          </p:cNvPr>
          <p:cNvSpPr txBox="1"/>
          <p:nvPr/>
        </p:nvSpPr>
        <p:spPr>
          <a:xfrm>
            <a:off x="7140743" y="3187224"/>
            <a:ext cx="1925053" cy="584775"/>
          </a:xfrm>
          <a:prstGeom prst="rect">
            <a:avLst/>
          </a:prstGeom>
          <a:noFill/>
        </p:spPr>
        <p:txBody>
          <a:bodyPr wrap="square" rtlCol="0">
            <a:spAutoFit/>
          </a:bodyPr>
          <a:lstStyle/>
          <a:p>
            <a:pPr algn="ctr"/>
            <a:r>
              <a:rPr lang="cs-CZ" sz="3200" b="1" dirty="0"/>
              <a:t>měřítko</a:t>
            </a:r>
            <a:endParaRPr lang="en-GB" sz="3200" b="1" dirty="0"/>
          </a:p>
        </p:txBody>
      </p:sp>
      <p:sp>
        <p:nvSpPr>
          <p:cNvPr id="13" name="TextovéPole 12">
            <a:extLst>
              <a:ext uri="{FF2B5EF4-FFF2-40B4-BE49-F238E27FC236}">
                <a16:creationId xmlns:a16="http://schemas.microsoft.com/office/drawing/2014/main" id="{2642A962-D355-F156-CDD6-2D56036CE88F}"/>
              </a:ext>
            </a:extLst>
          </p:cNvPr>
          <p:cNvSpPr txBox="1"/>
          <p:nvPr/>
        </p:nvSpPr>
        <p:spPr>
          <a:xfrm>
            <a:off x="20814633" y="2866382"/>
            <a:ext cx="1925053" cy="584775"/>
          </a:xfrm>
          <a:prstGeom prst="rect">
            <a:avLst/>
          </a:prstGeom>
          <a:noFill/>
        </p:spPr>
        <p:txBody>
          <a:bodyPr wrap="square" rtlCol="0">
            <a:spAutoFit/>
          </a:bodyPr>
          <a:lstStyle/>
          <a:p>
            <a:pPr algn="ctr"/>
            <a:r>
              <a:rPr lang="cs-CZ" sz="3200" b="1" dirty="0"/>
              <a:t>definice</a:t>
            </a:r>
            <a:endParaRPr lang="en-GB" sz="3200" b="1" dirty="0"/>
          </a:p>
        </p:txBody>
      </p:sp>
      <p:sp>
        <p:nvSpPr>
          <p:cNvPr id="14" name="TextovéPole 13">
            <a:extLst>
              <a:ext uri="{FF2B5EF4-FFF2-40B4-BE49-F238E27FC236}">
                <a16:creationId xmlns:a16="http://schemas.microsoft.com/office/drawing/2014/main" id="{A0834A6B-2962-B0D9-8CFA-78EF74221BCA}"/>
              </a:ext>
            </a:extLst>
          </p:cNvPr>
          <p:cNvSpPr txBox="1"/>
          <p:nvPr/>
        </p:nvSpPr>
        <p:spPr>
          <a:xfrm>
            <a:off x="12171112" y="3479612"/>
            <a:ext cx="5860214" cy="584775"/>
          </a:xfrm>
          <a:prstGeom prst="rect">
            <a:avLst/>
          </a:prstGeom>
          <a:noFill/>
        </p:spPr>
        <p:txBody>
          <a:bodyPr wrap="square" rtlCol="0">
            <a:spAutoFit/>
          </a:bodyPr>
          <a:lstStyle/>
          <a:p>
            <a:pPr algn="ctr"/>
            <a:r>
              <a:rPr lang="cs-CZ" sz="3200" dirty="0"/>
              <a:t>Automatická – dřevinné</a:t>
            </a:r>
            <a:endParaRPr lang="en-GB" sz="3200" dirty="0"/>
          </a:p>
        </p:txBody>
      </p:sp>
      <p:sp>
        <p:nvSpPr>
          <p:cNvPr id="15" name="TextovéPole 14">
            <a:extLst>
              <a:ext uri="{FF2B5EF4-FFF2-40B4-BE49-F238E27FC236}">
                <a16:creationId xmlns:a16="http://schemas.microsoft.com/office/drawing/2014/main" id="{6CB9C6DE-F6CB-6783-536C-C379449C5F5C}"/>
              </a:ext>
            </a:extLst>
          </p:cNvPr>
          <p:cNvSpPr txBox="1"/>
          <p:nvPr/>
        </p:nvSpPr>
        <p:spPr>
          <a:xfrm>
            <a:off x="11914438" y="4305899"/>
            <a:ext cx="6373562" cy="584775"/>
          </a:xfrm>
          <a:prstGeom prst="rect">
            <a:avLst/>
          </a:prstGeom>
          <a:noFill/>
        </p:spPr>
        <p:txBody>
          <a:bodyPr wrap="square" rtlCol="0">
            <a:spAutoFit/>
          </a:bodyPr>
          <a:lstStyle/>
          <a:p>
            <a:pPr algn="ctr"/>
            <a:r>
              <a:rPr lang="cs-CZ" sz="3200" dirty="0"/>
              <a:t>Terénní šetření – vodní a kamenné</a:t>
            </a:r>
            <a:endParaRPr lang="en-GB" sz="3200" dirty="0"/>
          </a:p>
        </p:txBody>
      </p:sp>
      <p:sp>
        <p:nvSpPr>
          <p:cNvPr id="16" name="TextovéPole 15">
            <a:extLst>
              <a:ext uri="{FF2B5EF4-FFF2-40B4-BE49-F238E27FC236}">
                <a16:creationId xmlns:a16="http://schemas.microsoft.com/office/drawing/2014/main" id="{D5E3BDA7-23B6-710F-FF82-F8FDD899CF39}"/>
              </a:ext>
            </a:extLst>
          </p:cNvPr>
          <p:cNvSpPr txBox="1"/>
          <p:nvPr/>
        </p:nvSpPr>
        <p:spPr>
          <a:xfrm>
            <a:off x="6611354" y="3920007"/>
            <a:ext cx="2849897" cy="584775"/>
          </a:xfrm>
          <a:prstGeom prst="rect">
            <a:avLst/>
          </a:prstGeom>
          <a:noFill/>
        </p:spPr>
        <p:txBody>
          <a:bodyPr wrap="square" rtlCol="0">
            <a:spAutoFit/>
          </a:bodyPr>
          <a:lstStyle/>
          <a:p>
            <a:pPr algn="ctr"/>
            <a:r>
              <a:rPr lang="cs-CZ" sz="3200" dirty="0"/>
              <a:t>různé</a:t>
            </a:r>
            <a:endParaRPr lang="en-GB" sz="3200" dirty="0"/>
          </a:p>
        </p:txBody>
      </p:sp>
      <p:sp>
        <p:nvSpPr>
          <p:cNvPr id="17" name="TextovéPole 16">
            <a:extLst>
              <a:ext uri="{FF2B5EF4-FFF2-40B4-BE49-F238E27FC236}">
                <a16:creationId xmlns:a16="http://schemas.microsoft.com/office/drawing/2014/main" id="{87E34FAB-B952-9541-7265-AEFB3853F22E}"/>
              </a:ext>
            </a:extLst>
          </p:cNvPr>
          <p:cNvSpPr txBox="1"/>
          <p:nvPr/>
        </p:nvSpPr>
        <p:spPr>
          <a:xfrm>
            <a:off x="20352210" y="3691146"/>
            <a:ext cx="2849897" cy="1077218"/>
          </a:xfrm>
          <a:prstGeom prst="rect">
            <a:avLst/>
          </a:prstGeom>
          <a:noFill/>
        </p:spPr>
        <p:txBody>
          <a:bodyPr wrap="square" rtlCol="0">
            <a:spAutoFit/>
          </a:bodyPr>
          <a:lstStyle/>
          <a:p>
            <a:pPr algn="ctr"/>
            <a:r>
              <a:rPr lang="cs-CZ" sz="3200" dirty="0"/>
              <a:t>různý stupeň generalizace</a:t>
            </a:r>
            <a:endParaRPr lang="en-GB" sz="3200" dirty="0"/>
          </a:p>
        </p:txBody>
      </p:sp>
    </p:spTree>
    <p:extLst>
      <p:ext uri="{BB962C8B-B14F-4D97-AF65-F5344CB8AC3E}">
        <p14:creationId xmlns:p14="http://schemas.microsoft.com/office/powerpoint/2010/main" val="1566847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tráva, obloha, exteriér, příroda&#10;&#10;Popis byl vytvořen automaticky">
            <a:extLst>
              <a:ext uri="{FF2B5EF4-FFF2-40B4-BE49-F238E27FC236}">
                <a16:creationId xmlns:a16="http://schemas.microsoft.com/office/drawing/2014/main" id="{0C71480B-8778-591E-3F19-14D2FEA8C2CE}"/>
              </a:ext>
            </a:extLst>
          </p:cNvPr>
          <p:cNvPicPr>
            <a:picLocks noChangeAspect="1"/>
          </p:cNvPicPr>
          <p:nvPr/>
        </p:nvPicPr>
        <p:blipFill rotWithShape="1">
          <a:blip r:embed="rId3">
            <a:extLst>
              <a:ext uri="{28A0092B-C50C-407E-A947-70E740481C1C}">
                <a14:useLocalDpi xmlns:a14="http://schemas.microsoft.com/office/drawing/2010/main" val="0"/>
              </a:ext>
            </a:extLst>
          </a:blip>
          <a:srcRect l="30581"/>
          <a:stretch/>
        </p:blipFill>
        <p:spPr>
          <a:xfrm>
            <a:off x="8622134" y="-8482367"/>
            <a:ext cx="40152216" cy="36150242"/>
          </a:xfrm>
          <a:prstGeom prst="rect">
            <a:avLst/>
          </a:prstGeom>
        </p:spPr>
      </p:pic>
      <p:sp>
        <p:nvSpPr>
          <p:cNvPr id="4" name="Obdélník 3">
            <a:extLst>
              <a:ext uri="{FF2B5EF4-FFF2-40B4-BE49-F238E27FC236}">
                <a16:creationId xmlns:a16="http://schemas.microsoft.com/office/drawing/2014/main" id="{0387CC39-5253-41BE-ABDD-5D6BC397F717}"/>
              </a:ext>
            </a:extLst>
          </p:cNvPr>
          <p:cNvSpPr/>
          <p:nvPr/>
        </p:nvSpPr>
        <p:spPr>
          <a:xfrm>
            <a:off x="4185694" y="7387387"/>
            <a:ext cx="8343482" cy="33447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8518A04A-5C1F-3710-D48E-71C2D940AE6D}"/>
              </a:ext>
            </a:extLst>
          </p:cNvPr>
          <p:cNvSpPr txBox="1"/>
          <p:nvPr/>
        </p:nvSpPr>
        <p:spPr>
          <a:xfrm>
            <a:off x="3099639" y="7782503"/>
            <a:ext cx="9071811" cy="2554545"/>
          </a:xfrm>
          <a:prstGeom prst="rect">
            <a:avLst/>
          </a:prstGeom>
          <a:noFill/>
        </p:spPr>
        <p:txBody>
          <a:bodyPr wrap="square" rtlCol="0">
            <a:spAutoFit/>
          </a:bodyPr>
          <a:lstStyle/>
          <a:p>
            <a:pPr algn="r"/>
            <a:r>
              <a:rPr lang="cs-CZ" sz="8000" b="1" dirty="0">
                <a:solidFill>
                  <a:srgbClr val="273901"/>
                </a:solidFill>
              </a:rPr>
              <a:t>VIZUÁLNÍ INTERPRETACE</a:t>
            </a:r>
          </a:p>
        </p:txBody>
      </p:sp>
      <p:sp>
        <p:nvSpPr>
          <p:cNvPr id="7" name="Obdélník 6">
            <a:extLst>
              <a:ext uri="{FF2B5EF4-FFF2-40B4-BE49-F238E27FC236}">
                <a16:creationId xmlns:a16="http://schemas.microsoft.com/office/drawing/2014/main" id="{88B7F206-2537-2606-A866-9A0FB4DCBBC7}"/>
              </a:ext>
            </a:extLst>
          </p:cNvPr>
          <p:cNvSpPr/>
          <p:nvPr/>
        </p:nvSpPr>
        <p:spPr>
          <a:xfrm>
            <a:off x="24387175" y="264694"/>
            <a:ext cx="24387175" cy="137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8093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tráva, obloha, exteriér, příroda&#10;&#10;Popis byl vytvořen automaticky">
            <a:extLst>
              <a:ext uri="{FF2B5EF4-FFF2-40B4-BE49-F238E27FC236}">
                <a16:creationId xmlns:a16="http://schemas.microsoft.com/office/drawing/2014/main" id="{0C71480B-8778-591E-3F19-14D2FEA8C2CE}"/>
              </a:ext>
            </a:extLst>
          </p:cNvPr>
          <p:cNvPicPr>
            <a:picLocks noChangeAspect="1"/>
          </p:cNvPicPr>
          <p:nvPr/>
        </p:nvPicPr>
        <p:blipFill rotWithShape="1">
          <a:blip r:embed="rId3">
            <a:extLst>
              <a:ext uri="{28A0092B-C50C-407E-A947-70E740481C1C}">
                <a14:useLocalDpi xmlns:a14="http://schemas.microsoft.com/office/drawing/2010/main" val="0"/>
              </a:ext>
            </a:extLst>
          </a:blip>
          <a:srcRect l="57360" t="23464" r="1" b="38594"/>
          <a:stretch/>
        </p:blipFill>
        <p:spPr>
          <a:xfrm>
            <a:off x="-1" y="-1"/>
            <a:ext cx="24663079" cy="13716001"/>
          </a:xfrm>
          <a:prstGeom prst="rect">
            <a:avLst/>
          </a:prstGeom>
        </p:spPr>
      </p:pic>
      <p:sp>
        <p:nvSpPr>
          <p:cNvPr id="24" name="Obdélník 23">
            <a:extLst>
              <a:ext uri="{FF2B5EF4-FFF2-40B4-BE49-F238E27FC236}">
                <a16:creationId xmlns:a16="http://schemas.microsoft.com/office/drawing/2014/main" id="{AEC556AB-FDD3-4DC4-EA25-52B2630E26F7}"/>
              </a:ext>
            </a:extLst>
          </p:cNvPr>
          <p:cNvSpPr/>
          <p:nvPr/>
        </p:nvSpPr>
        <p:spPr>
          <a:xfrm>
            <a:off x="4228475" y="2973232"/>
            <a:ext cx="16759990" cy="6701590"/>
          </a:xfrm>
          <a:prstGeom prst="rect">
            <a:avLst/>
          </a:prstGeom>
          <a:solidFill>
            <a:srgbClr val="908D49">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Šipka: doprava 1">
            <a:extLst>
              <a:ext uri="{FF2B5EF4-FFF2-40B4-BE49-F238E27FC236}">
                <a16:creationId xmlns:a16="http://schemas.microsoft.com/office/drawing/2014/main" id="{5718FF2C-BD2A-FA79-168F-63B2FA9AD0A1}"/>
              </a:ext>
            </a:extLst>
          </p:cNvPr>
          <p:cNvSpPr/>
          <p:nvPr/>
        </p:nvSpPr>
        <p:spPr>
          <a:xfrm>
            <a:off x="9205477" y="4346444"/>
            <a:ext cx="642256" cy="415376"/>
          </a:xfrm>
          <a:prstGeom prst="rightArrow">
            <a:avLst/>
          </a:prstGeom>
          <a:solidFill>
            <a:srgbClr val="39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Obrázek 2">
            <a:extLst>
              <a:ext uri="{FF2B5EF4-FFF2-40B4-BE49-F238E27FC236}">
                <a16:creationId xmlns:a16="http://schemas.microsoft.com/office/drawing/2014/main" id="{D2A98F90-BE54-EE32-EBA1-EFBCD7C74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2161" y="3977303"/>
            <a:ext cx="1102580" cy="1129732"/>
          </a:xfrm>
          <a:prstGeom prst="rect">
            <a:avLst/>
          </a:prstGeom>
        </p:spPr>
      </p:pic>
      <p:sp>
        <p:nvSpPr>
          <p:cNvPr id="8" name="TextovéPole 7">
            <a:extLst>
              <a:ext uri="{FF2B5EF4-FFF2-40B4-BE49-F238E27FC236}">
                <a16:creationId xmlns:a16="http://schemas.microsoft.com/office/drawing/2014/main" id="{DBFBB24D-C5CD-638F-0924-B002988AA496}"/>
              </a:ext>
            </a:extLst>
          </p:cNvPr>
          <p:cNvSpPr txBox="1"/>
          <p:nvPr/>
        </p:nvSpPr>
        <p:spPr>
          <a:xfrm>
            <a:off x="11320874" y="5154475"/>
            <a:ext cx="2730049" cy="1384995"/>
          </a:xfrm>
          <a:prstGeom prst="rect">
            <a:avLst/>
          </a:prstGeom>
          <a:noFill/>
        </p:spPr>
        <p:txBody>
          <a:bodyPr wrap="square">
            <a:spAutoFit/>
          </a:bodyPr>
          <a:lstStyle/>
          <a:p>
            <a:pPr algn="ctr"/>
            <a:r>
              <a:rPr lang="cs-CZ" sz="2800" b="1" dirty="0" err="1"/>
              <a:t>Vektorizace</a:t>
            </a:r>
            <a:endParaRPr lang="cs-CZ" sz="2800" b="1" dirty="0"/>
          </a:p>
          <a:p>
            <a:pPr algn="ctr"/>
            <a:r>
              <a:rPr lang="cs-CZ" sz="2800" b="1" dirty="0"/>
              <a:t>SLF</a:t>
            </a:r>
          </a:p>
          <a:p>
            <a:pPr algn="ctr"/>
            <a:r>
              <a:rPr lang="cs-CZ" sz="2800" b="1" dirty="0"/>
              <a:t>1: 800</a:t>
            </a:r>
            <a:endParaRPr lang="en-GB" sz="2800" b="1" dirty="0"/>
          </a:p>
        </p:txBody>
      </p:sp>
      <p:pic>
        <p:nvPicPr>
          <p:cNvPr id="9" name="Grafický objekt 8" descr="Podrobný plán se souvislou výplní">
            <a:extLst>
              <a:ext uri="{FF2B5EF4-FFF2-40B4-BE49-F238E27FC236}">
                <a16:creationId xmlns:a16="http://schemas.microsoft.com/office/drawing/2014/main" id="{A35A6F17-F356-EF56-4045-FE0FC5E20F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84199" y="3928995"/>
            <a:ext cx="1248543" cy="1279291"/>
          </a:xfrm>
          <a:prstGeom prst="rect">
            <a:avLst/>
          </a:prstGeom>
        </p:spPr>
      </p:pic>
      <p:sp>
        <p:nvSpPr>
          <p:cNvPr id="10" name="TextovéPole 9">
            <a:extLst>
              <a:ext uri="{FF2B5EF4-FFF2-40B4-BE49-F238E27FC236}">
                <a16:creationId xmlns:a16="http://schemas.microsoft.com/office/drawing/2014/main" id="{3539368C-D063-5383-0DB6-652C009B4164}"/>
              </a:ext>
            </a:extLst>
          </p:cNvPr>
          <p:cNvSpPr txBox="1"/>
          <p:nvPr/>
        </p:nvSpPr>
        <p:spPr>
          <a:xfrm>
            <a:off x="7686379" y="5374722"/>
            <a:ext cx="1414144" cy="484732"/>
          </a:xfrm>
          <a:prstGeom prst="rect">
            <a:avLst/>
          </a:prstGeom>
          <a:noFill/>
        </p:spPr>
        <p:txBody>
          <a:bodyPr wrap="square">
            <a:spAutoFit/>
          </a:bodyPr>
          <a:lstStyle/>
          <a:p>
            <a:pPr algn="ctr"/>
            <a:r>
              <a:rPr lang="cs-CZ" sz="2800" b="1" dirty="0"/>
              <a:t>SW QGIS</a:t>
            </a:r>
            <a:endParaRPr lang="en-GB" sz="2800" b="1" dirty="0"/>
          </a:p>
        </p:txBody>
      </p:sp>
      <p:sp>
        <p:nvSpPr>
          <p:cNvPr id="11" name="Šipka: doprava 10">
            <a:extLst>
              <a:ext uri="{FF2B5EF4-FFF2-40B4-BE49-F238E27FC236}">
                <a16:creationId xmlns:a16="http://schemas.microsoft.com/office/drawing/2014/main" id="{DBDC8948-2A64-0B99-B797-A4AC3EB0DE86}"/>
              </a:ext>
            </a:extLst>
          </p:cNvPr>
          <p:cNvSpPr/>
          <p:nvPr/>
        </p:nvSpPr>
        <p:spPr>
          <a:xfrm>
            <a:off x="11229008" y="4346444"/>
            <a:ext cx="642256" cy="415376"/>
          </a:xfrm>
          <a:prstGeom prst="rightArrow">
            <a:avLst/>
          </a:prstGeom>
          <a:solidFill>
            <a:srgbClr val="39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ovéPole 11">
            <a:extLst>
              <a:ext uri="{FF2B5EF4-FFF2-40B4-BE49-F238E27FC236}">
                <a16:creationId xmlns:a16="http://schemas.microsoft.com/office/drawing/2014/main" id="{A602E00F-9408-DB93-203D-208019C102FC}"/>
              </a:ext>
            </a:extLst>
          </p:cNvPr>
          <p:cNvSpPr txBox="1"/>
          <p:nvPr/>
        </p:nvSpPr>
        <p:spPr>
          <a:xfrm>
            <a:off x="5182531" y="6746426"/>
            <a:ext cx="5354815" cy="1138773"/>
          </a:xfrm>
          <a:prstGeom prst="rect">
            <a:avLst/>
          </a:prstGeom>
          <a:noFill/>
        </p:spPr>
        <p:txBody>
          <a:bodyPr wrap="square" rtlCol="0">
            <a:spAutoFit/>
          </a:bodyPr>
          <a:lstStyle/>
          <a:p>
            <a:r>
              <a:rPr lang="cs-CZ" sz="4000" b="1" dirty="0">
                <a:solidFill>
                  <a:srgbClr val="394814"/>
                </a:solidFill>
              </a:rPr>
              <a:t>Dopady pro</a:t>
            </a:r>
            <a:r>
              <a:rPr lang="en-GB" sz="4000" b="1" dirty="0">
                <a:solidFill>
                  <a:srgbClr val="394814"/>
                </a:solidFill>
              </a:rPr>
              <a:t> </a:t>
            </a:r>
            <a:r>
              <a:rPr lang="cs-CZ" sz="4000" b="1" dirty="0">
                <a:solidFill>
                  <a:srgbClr val="394814"/>
                </a:solidFill>
              </a:rPr>
              <a:t>EVP</a:t>
            </a:r>
            <a:endParaRPr lang="en-GB" sz="4000" b="1" dirty="0">
              <a:solidFill>
                <a:srgbClr val="394814"/>
              </a:solidFill>
            </a:endParaRPr>
          </a:p>
          <a:p>
            <a:endParaRPr lang="en-GB" sz="2800" dirty="0"/>
          </a:p>
        </p:txBody>
      </p:sp>
      <p:sp>
        <p:nvSpPr>
          <p:cNvPr id="25" name="Ovál 24">
            <a:extLst>
              <a:ext uri="{FF2B5EF4-FFF2-40B4-BE49-F238E27FC236}">
                <a16:creationId xmlns:a16="http://schemas.microsoft.com/office/drawing/2014/main" id="{168CAFCE-8B13-F893-AA82-78C30E915944}"/>
              </a:ext>
            </a:extLst>
          </p:cNvPr>
          <p:cNvSpPr/>
          <p:nvPr/>
        </p:nvSpPr>
        <p:spPr>
          <a:xfrm>
            <a:off x="4982419" y="7503724"/>
            <a:ext cx="3890133" cy="1688402"/>
          </a:xfrm>
          <a:prstGeom prst="ellipse">
            <a:avLst/>
          </a:prstGeom>
          <a:solidFill>
            <a:srgbClr val="B3B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fický objekt 12" descr="Skupina mužů se souvislou výplní">
            <a:extLst>
              <a:ext uri="{FF2B5EF4-FFF2-40B4-BE49-F238E27FC236}">
                <a16:creationId xmlns:a16="http://schemas.microsoft.com/office/drawing/2014/main" id="{AC2B5D82-E14D-9E91-00B8-D8F354A79E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0269" y="3935123"/>
            <a:ext cx="1102580" cy="1102580"/>
          </a:xfrm>
          <a:prstGeom prst="rect">
            <a:avLst/>
          </a:prstGeom>
        </p:spPr>
      </p:pic>
      <p:sp>
        <p:nvSpPr>
          <p:cNvPr id="14" name="TextovéPole 13">
            <a:extLst>
              <a:ext uri="{FF2B5EF4-FFF2-40B4-BE49-F238E27FC236}">
                <a16:creationId xmlns:a16="http://schemas.microsoft.com/office/drawing/2014/main" id="{0B24A372-1053-0028-46F2-4C14FB599ADA}"/>
              </a:ext>
            </a:extLst>
          </p:cNvPr>
          <p:cNvSpPr txBox="1"/>
          <p:nvPr/>
        </p:nvSpPr>
        <p:spPr>
          <a:xfrm>
            <a:off x="5145599" y="5369920"/>
            <a:ext cx="1967784" cy="954107"/>
          </a:xfrm>
          <a:prstGeom prst="rect">
            <a:avLst/>
          </a:prstGeom>
          <a:noFill/>
        </p:spPr>
        <p:txBody>
          <a:bodyPr wrap="square">
            <a:spAutoFit/>
          </a:bodyPr>
          <a:lstStyle/>
          <a:p>
            <a:pPr algn="ctr"/>
            <a:r>
              <a:rPr lang="cs-CZ" sz="2800" b="1" dirty="0"/>
              <a:t>Tři odborníci</a:t>
            </a:r>
            <a:endParaRPr lang="en-GB" sz="2800" b="1" dirty="0"/>
          </a:p>
        </p:txBody>
      </p:sp>
      <p:sp>
        <p:nvSpPr>
          <p:cNvPr id="15" name="Šipka: doprava 14">
            <a:extLst>
              <a:ext uri="{FF2B5EF4-FFF2-40B4-BE49-F238E27FC236}">
                <a16:creationId xmlns:a16="http://schemas.microsoft.com/office/drawing/2014/main" id="{CE47C372-EFFB-873E-33FE-964382359ED5}"/>
              </a:ext>
            </a:extLst>
          </p:cNvPr>
          <p:cNvSpPr/>
          <p:nvPr/>
        </p:nvSpPr>
        <p:spPr>
          <a:xfrm>
            <a:off x="7063757" y="4334481"/>
            <a:ext cx="642256" cy="415376"/>
          </a:xfrm>
          <a:prstGeom prst="rightArrow">
            <a:avLst/>
          </a:prstGeom>
          <a:solidFill>
            <a:srgbClr val="39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ovéPole 15">
            <a:extLst>
              <a:ext uri="{FF2B5EF4-FFF2-40B4-BE49-F238E27FC236}">
                <a16:creationId xmlns:a16="http://schemas.microsoft.com/office/drawing/2014/main" id="{934DFD96-713C-30EC-6564-DFC1CD80E42A}"/>
              </a:ext>
            </a:extLst>
          </p:cNvPr>
          <p:cNvSpPr txBox="1"/>
          <p:nvPr/>
        </p:nvSpPr>
        <p:spPr>
          <a:xfrm>
            <a:off x="14200697" y="4137204"/>
            <a:ext cx="2221780" cy="954107"/>
          </a:xfrm>
          <a:prstGeom prst="rect">
            <a:avLst/>
          </a:prstGeom>
          <a:noFill/>
        </p:spPr>
        <p:txBody>
          <a:bodyPr wrap="square">
            <a:spAutoFit/>
          </a:bodyPr>
          <a:lstStyle/>
          <a:p>
            <a:pPr algn="ctr"/>
            <a:r>
              <a:rPr lang="cs-CZ" sz="2800" b="1" dirty="0">
                <a:effectLst>
                  <a:outerShdw blurRad="38100" dist="38100" dir="2700000" algn="tl">
                    <a:srgbClr val="000000">
                      <a:alpha val="43137"/>
                    </a:srgbClr>
                  </a:outerShdw>
                </a:effectLst>
              </a:rPr>
              <a:t>14 720 ha/ odborník</a:t>
            </a:r>
            <a:endParaRPr lang="en-GB" sz="2800" b="1" dirty="0">
              <a:effectLst>
                <a:outerShdw blurRad="38100" dist="38100" dir="2700000" algn="tl">
                  <a:srgbClr val="000000">
                    <a:alpha val="43137"/>
                  </a:srgbClr>
                </a:outerShdw>
              </a:effectLst>
            </a:endParaRPr>
          </a:p>
        </p:txBody>
      </p:sp>
      <p:sp>
        <p:nvSpPr>
          <p:cNvPr id="17" name="Rovná se 16">
            <a:extLst>
              <a:ext uri="{FF2B5EF4-FFF2-40B4-BE49-F238E27FC236}">
                <a16:creationId xmlns:a16="http://schemas.microsoft.com/office/drawing/2014/main" id="{C6798532-AD7F-33B8-EE35-D8078749E137}"/>
              </a:ext>
            </a:extLst>
          </p:cNvPr>
          <p:cNvSpPr/>
          <p:nvPr/>
        </p:nvSpPr>
        <p:spPr>
          <a:xfrm>
            <a:off x="16204579" y="4176590"/>
            <a:ext cx="843253" cy="731158"/>
          </a:xfrm>
          <a:prstGeom prst="mathEqual">
            <a:avLst/>
          </a:prstGeom>
          <a:solidFill>
            <a:srgbClr val="3948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ovéPole 17">
            <a:extLst>
              <a:ext uri="{FF2B5EF4-FFF2-40B4-BE49-F238E27FC236}">
                <a16:creationId xmlns:a16="http://schemas.microsoft.com/office/drawing/2014/main" id="{B10D94AD-EAF2-31EA-BA71-E24322DC7A27}"/>
              </a:ext>
            </a:extLst>
          </p:cNvPr>
          <p:cNvSpPr txBox="1"/>
          <p:nvPr/>
        </p:nvSpPr>
        <p:spPr>
          <a:xfrm>
            <a:off x="17149942" y="4176590"/>
            <a:ext cx="3627349" cy="1200329"/>
          </a:xfrm>
          <a:prstGeom prst="rect">
            <a:avLst/>
          </a:prstGeom>
          <a:noFill/>
        </p:spPr>
        <p:txBody>
          <a:bodyPr wrap="square">
            <a:spAutoFit/>
          </a:bodyPr>
          <a:lstStyle/>
          <a:p>
            <a:pPr algn="ctr"/>
            <a:r>
              <a:rPr lang="en-GB" sz="3600" b="1" dirty="0">
                <a:effectLst>
                  <a:outerShdw blurRad="38100" dist="38100" dir="2700000" algn="tl">
                    <a:srgbClr val="000000">
                      <a:alpha val="43137"/>
                    </a:srgbClr>
                  </a:outerShdw>
                </a:effectLst>
              </a:rPr>
              <a:t>75 ha </a:t>
            </a:r>
            <a:r>
              <a:rPr lang="cs-CZ" sz="3600" b="1" dirty="0">
                <a:effectLst>
                  <a:outerShdw blurRad="38100" dist="38100" dir="2700000" algn="tl">
                    <a:srgbClr val="000000">
                      <a:alpha val="43137"/>
                    </a:srgbClr>
                  </a:outerShdw>
                </a:effectLst>
              </a:rPr>
              <a:t>za hodinu /odborníka</a:t>
            </a:r>
            <a:endParaRPr lang="en-GB" sz="3600" b="1" dirty="0">
              <a:effectLst>
                <a:outerShdw blurRad="38100" dist="38100" dir="2700000" algn="tl">
                  <a:srgbClr val="000000">
                    <a:alpha val="43137"/>
                  </a:srgbClr>
                </a:outerShdw>
              </a:effectLst>
            </a:endParaRPr>
          </a:p>
        </p:txBody>
      </p:sp>
      <p:sp>
        <p:nvSpPr>
          <p:cNvPr id="19" name="TextovéPole 18">
            <a:extLst>
              <a:ext uri="{FF2B5EF4-FFF2-40B4-BE49-F238E27FC236}">
                <a16:creationId xmlns:a16="http://schemas.microsoft.com/office/drawing/2014/main" id="{755E6372-ABFC-EC9F-12A8-CE7C65C61026}"/>
              </a:ext>
            </a:extLst>
          </p:cNvPr>
          <p:cNvSpPr txBox="1"/>
          <p:nvPr/>
        </p:nvSpPr>
        <p:spPr>
          <a:xfrm>
            <a:off x="5328030" y="7713535"/>
            <a:ext cx="3065421" cy="1200329"/>
          </a:xfrm>
          <a:prstGeom prst="rect">
            <a:avLst/>
          </a:prstGeom>
          <a:noFill/>
        </p:spPr>
        <p:txBody>
          <a:bodyPr wrap="square">
            <a:spAutoFit/>
          </a:bodyPr>
          <a:lstStyle/>
          <a:p>
            <a:pPr algn="ctr"/>
            <a:r>
              <a:rPr lang="cs-CZ" sz="3600" b="1" dirty="0">
                <a:effectLst>
                  <a:outerShdw blurRad="38100" dist="38100" dir="2700000" algn="tl">
                    <a:srgbClr val="000000">
                      <a:alpha val="43137"/>
                    </a:srgbClr>
                  </a:outerShdw>
                </a:effectLst>
              </a:rPr>
              <a:t>5917 osobo dny</a:t>
            </a:r>
            <a:endParaRPr lang="en-GB" sz="3600" b="1" dirty="0">
              <a:effectLst>
                <a:outerShdw blurRad="38100" dist="38100" dir="2700000" algn="tl">
                  <a:srgbClr val="000000">
                    <a:alpha val="43137"/>
                  </a:srgbClr>
                </a:outerShdw>
              </a:effectLst>
            </a:endParaRPr>
          </a:p>
        </p:txBody>
      </p:sp>
      <p:sp>
        <p:nvSpPr>
          <p:cNvPr id="20" name="TextovéPole 19">
            <a:extLst>
              <a:ext uri="{FF2B5EF4-FFF2-40B4-BE49-F238E27FC236}">
                <a16:creationId xmlns:a16="http://schemas.microsoft.com/office/drawing/2014/main" id="{07DC1525-55F2-65A3-A313-DCC917CC7FE5}"/>
              </a:ext>
            </a:extLst>
          </p:cNvPr>
          <p:cNvSpPr txBox="1"/>
          <p:nvPr/>
        </p:nvSpPr>
        <p:spPr>
          <a:xfrm>
            <a:off x="9143859" y="8045988"/>
            <a:ext cx="10188708" cy="523220"/>
          </a:xfrm>
          <a:prstGeom prst="rect">
            <a:avLst/>
          </a:prstGeom>
          <a:noFill/>
        </p:spPr>
        <p:txBody>
          <a:bodyPr wrap="square">
            <a:spAutoFit/>
          </a:bodyPr>
          <a:lstStyle/>
          <a:p>
            <a:r>
              <a:rPr lang="cs-CZ" sz="2800" dirty="0"/>
              <a:t>pro </a:t>
            </a:r>
            <a:r>
              <a:rPr lang="cs-CZ" sz="2800" dirty="0" err="1"/>
              <a:t>vektorizaci</a:t>
            </a:r>
            <a:r>
              <a:rPr lang="cs-CZ" sz="2800" dirty="0"/>
              <a:t> celého území Česka  </a:t>
            </a:r>
            <a:endParaRPr lang="en-GB" sz="2800" dirty="0"/>
          </a:p>
        </p:txBody>
      </p:sp>
      <p:sp>
        <p:nvSpPr>
          <p:cNvPr id="21" name="TextovéPole 20">
            <a:extLst>
              <a:ext uri="{FF2B5EF4-FFF2-40B4-BE49-F238E27FC236}">
                <a16:creationId xmlns:a16="http://schemas.microsoft.com/office/drawing/2014/main" id="{69C8D8E4-84E5-4564-F2E2-AC681F77B160}"/>
              </a:ext>
            </a:extLst>
          </p:cNvPr>
          <p:cNvSpPr txBox="1"/>
          <p:nvPr/>
        </p:nvSpPr>
        <p:spPr>
          <a:xfrm>
            <a:off x="9553454" y="5179997"/>
            <a:ext cx="1967784" cy="954107"/>
          </a:xfrm>
          <a:prstGeom prst="rect">
            <a:avLst/>
          </a:prstGeom>
          <a:noFill/>
        </p:spPr>
        <p:txBody>
          <a:bodyPr wrap="square">
            <a:spAutoFit/>
          </a:bodyPr>
          <a:lstStyle/>
          <a:p>
            <a:pPr algn="ctr"/>
            <a:r>
              <a:rPr lang="cs-CZ" sz="2800" b="1" dirty="0"/>
              <a:t>Definování pravidel</a:t>
            </a:r>
            <a:endParaRPr lang="en-GB" sz="2800" b="1" dirty="0"/>
          </a:p>
        </p:txBody>
      </p:sp>
      <p:sp>
        <p:nvSpPr>
          <p:cNvPr id="22" name="Šipka: doprava 21">
            <a:extLst>
              <a:ext uri="{FF2B5EF4-FFF2-40B4-BE49-F238E27FC236}">
                <a16:creationId xmlns:a16="http://schemas.microsoft.com/office/drawing/2014/main" id="{3DF245B4-61B6-788E-BFA1-C0070DDCC319}"/>
              </a:ext>
            </a:extLst>
          </p:cNvPr>
          <p:cNvSpPr/>
          <p:nvPr/>
        </p:nvSpPr>
        <p:spPr>
          <a:xfrm>
            <a:off x="13595957" y="4403717"/>
            <a:ext cx="642256" cy="415376"/>
          </a:xfrm>
          <a:prstGeom prst="rightArrow">
            <a:avLst/>
          </a:prstGeom>
          <a:solidFill>
            <a:srgbClr val="39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fický objekt 22" descr="Psací podložka s klipsou se souvislou výplní">
            <a:extLst>
              <a:ext uri="{FF2B5EF4-FFF2-40B4-BE49-F238E27FC236}">
                <a16:creationId xmlns:a16="http://schemas.microsoft.com/office/drawing/2014/main" id="{B6801248-A8B0-BC0A-F22B-C03F67E67E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91980" y="4159857"/>
            <a:ext cx="914400" cy="914400"/>
          </a:xfrm>
          <a:prstGeom prst="rect">
            <a:avLst/>
          </a:prstGeom>
        </p:spPr>
      </p:pic>
      <p:sp>
        <p:nvSpPr>
          <p:cNvPr id="26" name="Šipka: dolů 25">
            <a:extLst>
              <a:ext uri="{FF2B5EF4-FFF2-40B4-BE49-F238E27FC236}">
                <a16:creationId xmlns:a16="http://schemas.microsoft.com/office/drawing/2014/main" id="{66B3F193-A80F-9E75-95EB-47B18BA91BD8}"/>
              </a:ext>
            </a:extLst>
          </p:cNvPr>
          <p:cNvSpPr/>
          <p:nvPr/>
        </p:nvSpPr>
        <p:spPr>
          <a:xfrm>
            <a:off x="11320874" y="12191999"/>
            <a:ext cx="2730049" cy="2479763"/>
          </a:xfrm>
          <a:prstGeom prst="downArrow">
            <a:avLst/>
          </a:prstGeom>
          <a:solidFill>
            <a:srgbClr val="445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bdélník 26">
            <a:extLst>
              <a:ext uri="{FF2B5EF4-FFF2-40B4-BE49-F238E27FC236}">
                <a16:creationId xmlns:a16="http://schemas.microsoft.com/office/drawing/2014/main" id="{FEBDF4AE-552A-F9C2-38B9-8915CED8CCDA}"/>
              </a:ext>
            </a:extLst>
          </p:cNvPr>
          <p:cNvSpPr/>
          <p:nvPr/>
        </p:nvSpPr>
        <p:spPr>
          <a:xfrm>
            <a:off x="9572670" y="13724049"/>
            <a:ext cx="6226456" cy="9637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1687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rázku 33">
            <a:extLst>
              <a:ext uri="{FF2B5EF4-FFF2-40B4-BE49-F238E27FC236}">
                <a16:creationId xmlns:a16="http://schemas.microsoft.com/office/drawing/2014/main" id="{06090265-2EBF-680A-2551-CA983B63AE6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34118" t="28287" r="30494" b="35857"/>
          <a:stretch/>
        </p:blipFill>
        <p:spPr>
          <a:xfrm>
            <a:off x="-433138" y="0"/>
            <a:ext cx="24820313" cy="13716000"/>
          </a:xfrm>
          <a:prstGeom prst="rect">
            <a:avLst/>
          </a:prstGeom>
        </p:spPr>
      </p:pic>
      <p:sp>
        <p:nvSpPr>
          <p:cNvPr id="6" name="TextovéPole 5">
            <a:extLst>
              <a:ext uri="{FF2B5EF4-FFF2-40B4-BE49-F238E27FC236}">
                <a16:creationId xmlns:a16="http://schemas.microsoft.com/office/drawing/2014/main" id="{BD027856-33A4-0CEC-A1F4-FFE6BE345386}"/>
              </a:ext>
            </a:extLst>
          </p:cNvPr>
          <p:cNvSpPr txBox="1"/>
          <p:nvPr/>
        </p:nvSpPr>
        <p:spPr>
          <a:xfrm>
            <a:off x="1838408" y="1315453"/>
            <a:ext cx="20710358" cy="4524315"/>
          </a:xfrm>
          <a:prstGeom prst="rect">
            <a:avLst/>
          </a:prstGeom>
          <a:noFill/>
        </p:spPr>
        <p:txBody>
          <a:bodyPr wrap="square" rtlCol="0">
            <a:spAutoFit/>
          </a:bodyPr>
          <a:lstStyle/>
          <a:p>
            <a:pPr algn="ctr"/>
            <a:r>
              <a:rPr lang="cs-CZ" sz="7200" dirty="0">
                <a:solidFill>
                  <a:srgbClr val="121B0A"/>
                </a:solidFill>
              </a:rPr>
              <a:t>Posoudit </a:t>
            </a:r>
            <a:r>
              <a:rPr lang="cs-CZ" sz="7200" b="1" dirty="0">
                <a:solidFill>
                  <a:srgbClr val="121B0A"/>
                </a:solidFill>
                <a:effectLst>
                  <a:outerShdw blurRad="50800" dist="38100" dir="2700000" algn="tl" rotWithShape="0">
                    <a:prstClr val="black">
                      <a:alpha val="40000"/>
                    </a:prstClr>
                  </a:outerShdw>
                </a:effectLst>
              </a:rPr>
              <a:t>použitelnost</a:t>
            </a:r>
            <a:r>
              <a:rPr lang="cs-CZ" sz="7200" dirty="0">
                <a:solidFill>
                  <a:srgbClr val="121B0A"/>
                </a:solidFill>
              </a:rPr>
              <a:t> </a:t>
            </a:r>
          </a:p>
          <a:p>
            <a:pPr algn="ctr"/>
            <a:r>
              <a:rPr lang="cs-CZ" sz="7200" b="1" dirty="0">
                <a:solidFill>
                  <a:srgbClr val="121B0A"/>
                </a:solidFill>
                <a:effectLst>
                  <a:outerShdw blurRad="50800" dist="38100" dir="2700000" algn="tl" rotWithShape="0">
                    <a:prstClr val="black">
                      <a:alpha val="40000"/>
                    </a:prstClr>
                  </a:outerShdw>
                </a:effectLst>
              </a:rPr>
              <a:t>existujících datových sad </a:t>
            </a:r>
          </a:p>
          <a:p>
            <a:pPr algn="ctr"/>
            <a:r>
              <a:rPr lang="cs-CZ" sz="7200" dirty="0">
                <a:solidFill>
                  <a:srgbClr val="121B0A"/>
                </a:solidFill>
              </a:rPr>
              <a:t>k vytvoření komplexní</a:t>
            </a:r>
          </a:p>
          <a:p>
            <a:pPr algn="ctr"/>
            <a:r>
              <a:rPr lang="cs-CZ" sz="7200" b="1" dirty="0">
                <a:solidFill>
                  <a:srgbClr val="121B0A"/>
                </a:solidFill>
              </a:rPr>
              <a:t>datové sady krajinných prvků</a:t>
            </a:r>
          </a:p>
        </p:txBody>
      </p:sp>
      <p:sp>
        <p:nvSpPr>
          <p:cNvPr id="7" name="Obdélník 6">
            <a:extLst>
              <a:ext uri="{FF2B5EF4-FFF2-40B4-BE49-F238E27FC236}">
                <a16:creationId xmlns:a16="http://schemas.microsoft.com/office/drawing/2014/main" id="{4D8DB631-3906-75F0-02AB-B5097B3863AB}"/>
              </a:ext>
            </a:extLst>
          </p:cNvPr>
          <p:cNvSpPr/>
          <p:nvPr/>
        </p:nvSpPr>
        <p:spPr>
          <a:xfrm>
            <a:off x="0" y="13716000"/>
            <a:ext cx="24387175" cy="1371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62022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tráva, obloha, exteriér, příroda&#10;&#10;Popis byl vytvořen automaticky">
            <a:extLst>
              <a:ext uri="{FF2B5EF4-FFF2-40B4-BE49-F238E27FC236}">
                <a16:creationId xmlns:a16="http://schemas.microsoft.com/office/drawing/2014/main" id="{0C71480B-8778-591E-3F19-14D2FEA8C2CE}"/>
              </a:ext>
            </a:extLst>
          </p:cNvPr>
          <p:cNvPicPr>
            <a:picLocks noChangeAspect="1"/>
          </p:cNvPicPr>
          <p:nvPr/>
        </p:nvPicPr>
        <p:blipFill rotWithShape="1">
          <a:blip r:embed="rId3">
            <a:extLst>
              <a:ext uri="{28A0092B-C50C-407E-A947-70E740481C1C}">
                <a14:useLocalDpi xmlns:a14="http://schemas.microsoft.com/office/drawing/2010/main" val="0"/>
              </a:ext>
            </a:extLst>
          </a:blip>
          <a:srcRect l="57360" t="61539" r="1" b="-1"/>
          <a:stretch/>
        </p:blipFill>
        <p:spPr>
          <a:xfrm>
            <a:off x="-1" y="-1"/>
            <a:ext cx="24663079" cy="13903749"/>
          </a:xfrm>
          <a:prstGeom prst="rect">
            <a:avLst/>
          </a:prstGeom>
        </p:spPr>
      </p:pic>
      <p:sp>
        <p:nvSpPr>
          <p:cNvPr id="27" name="TextovéPole 26">
            <a:extLst>
              <a:ext uri="{FF2B5EF4-FFF2-40B4-BE49-F238E27FC236}">
                <a16:creationId xmlns:a16="http://schemas.microsoft.com/office/drawing/2014/main" id="{C3C1BE76-E41A-5062-CCED-ABCAB1CAF051}"/>
              </a:ext>
            </a:extLst>
          </p:cNvPr>
          <p:cNvSpPr txBox="1"/>
          <p:nvPr/>
        </p:nvSpPr>
        <p:spPr>
          <a:xfrm>
            <a:off x="11598442" y="889437"/>
            <a:ext cx="2902874" cy="1200329"/>
          </a:xfrm>
          <a:prstGeom prst="rect">
            <a:avLst/>
          </a:prstGeom>
          <a:noFill/>
        </p:spPr>
        <p:txBody>
          <a:bodyPr wrap="square" rtlCol="0">
            <a:spAutoFit/>
          </a:bodyPr>
          <a:lstStyle/>
          <a:p>
            <a:r>
              <a:rPr lang="cs-CZ" sz="7200" b="1" dirty="0">
                <a:effectLst>
                  <a:outerShdw blurRad="50800" dist="38100" dir="2700000" algn="tl" rotWithShape="0">
                    <a:prstClr val="black">
                      <a:alpha val="40000"/>
                    </a:prstClr>
                  </a:outerShdw>
                </a:effectLst>
              </a:rPr>
              <a:t>SLF</a:t>
            </a:r>
            <a:endParaRPr lang="en-GB" sz="7200" b="1" dirty="0">
              <a:effectLst>
                <a:outerShdw blurRad="50800" dist="38100" dir="2700000" algn="tl" rotWithShape="0">
                  <a:prstClr val="black">
                    <a:alpha val="40000"/>
                  </a:prstClr>
                </a:outerShdw>
              </a:effectLst>
            </a:endParaRPr>
          </a:p>
        </p:txBody>
      </p:sp>
      <p:sp>
        <p:nvSpPr>
          <p:cNvPr id="10" name="Šipka: dolů 9">
            <a:extLst>
              <a:ext uri="{FF2B5EF4-FFF2-40B4-BE49-F238E27FC236}">
                <a16:creationId xmlns:a16="http://schemas.microsoft.com/office/drawing/2014/main" id="{791B9130-11A0-FA34-8C5D-C3D1BDBF02AD}"/>
              </a:ext>
            </a:extLst>
          </p:cNvPr>
          <p:cNvSpPr/>
          <p:nvPr/>
        </p:nvSpPr>
        <p:spPr>
          <a:xfrm>
            <a:off x="11320874" y="-1507952"/>
            <a:ext cx="2730049" cy="2479763"/>
          </a:xfrm>
          <a:prstGeom prst="downArrow">
            <a:avLst/>
          </a:prstGeom>
          <a:solidFill>
            <a:srgbClr val="445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Obrázek 6" descr="Obsah obrázku mapa&#10;&#10;Popis byl vytvořen automaticky">
            <a:extLst>
              <a:ext uri="{FF2B5EF4-FFF2-40B4-BE49-F238E27FC236}">
                <a16:creationId xmlns:a16="http://schemas.microsoft.com/office/drawing/2014/main" id="{954B1D24-E141-4E03-A130-A11E446DE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3130" y="2002682"/>
            <a:ext cx="16440807" cy="11626233"/>
          </a:xfrm>
          <a:prstGeom prst="rect">
            <a:avLst/>
          </a:prstGeom>
        </p:spPr>
      </p:pic>
    </p:spTree>
    <p:extLst>
      <p:ext uri="{BB962C8B-B14F-4D97-AF65-F5344CB8AC3E}">
        <p14:creationId xmlns:p14="http://schemas.microsoft.com/office/powerpoint/2010/main" val="254658915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ráva, strom, exteriér, pole&#10;&#10;Popis byl vytvořen automaticky">
            <a:extLst>
              <a:ext uri="{FF2B5EF4-FFF2-40B4-BE49-F238E27FC236}">
                <a16:creationId xmlns:a16="http://schemas.microsoft.com/office/drawing/2014/main" id="{5D8F5F07-E289-9031-B6AE-46798796C1D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0520" r="2920" b="12260"/>
          <a:stretch/>
        </p:blipFill>
        <p:spPr>
          <a:xfrm>
            <a:off x="7958418" y="0"/>
            <a:ext cx="16428757" cy="13716000"/>
          </a:xfrm>
          <a:prstGeom prst="rect">
            <a:avLst/>
          </a:prstGeom>
        </p:spPr>
      </p:pic>
      <p:sp>
        <p:nvSpPr>
          <p:cNvPr id="4" name="Obdélník 3">
            <a:extLst>
              <a:ext uri="{FF2B5EF4-FFF2-40B4-BE49-F238E27FC236}">
                <a16:creationId xmlns:a16="http://schemas.microsoft.com/office/drawing/2014/main" id="{0387CC39-5253-41BE-ABDD-5D6BC397F717}"/>
              </a:ext>
            </a:extLst>
          </p:cNvPr>
          <p:cNvSpPr/>
          <p:nvPr/>
        </p:nvSpPr>
        <p:spPr>
          <a:xfrm>
            <a:off x="4185694" y="7387387"/>
            <a:ext cx="8343482" cy="33447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8518A04A-5C1F-3710-D48E-71C2D940AE6D}"/>
              </a:ext>
            </a:extLst>
          </p:cNvPr>
          <p:cNvSpPr txBox="1"/>
          <p:nvPr/>
        </p:nvSpPr>
        <p:spPr>
          <a:xfrm>
            <a:off x="3099639" y="7782503"/>
            <a:ext cx="9071811" cy="2554545"/>
          </a:xfrm>
          <a:prstGeom prst="rect">
            <a:avLst/>
          </a:prstGeom>
          <a:noFill/>
        </p:spPr>
        <p:txBody>
          <a:bodyPr wrap="square" rtlCol="0">
            <a:spAutoFit/>
          </a:bodyPr>
          <a:lstStyle/>
          <a:p>
            <a:pPr algn="r"/>
            <a:r>
              <a:rPr lang="cs-CZ" sz="8000" b="1" dirty="0">
                <a:solidFill>
                  <a:srgbClr val="273901"/>
                </a:solidFill>
              </a:rPr>
              <a:t>PROSTOROVÁ ANALÝZA</a:t>
            </a:r>
          </a:p>
        </p:txBody>
      </p:sp>
    </p:spTree>
    <p:extLst>
      <p:ext uri="{BB962C8B-B14F-4D97-AF65-F5344CB8AC3E}">
        <p14:creationId xmlns:p14="http://schemas.microsoft.com/office/powerpoint/2010/main" val="1885238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DF17CA7-9708-612F-D140-BAF02AE29B57}"/>
              </a:ext>
            </a:extLst>
          </p:cNvPr>
          <p:cNvPicPr>
            <a:picLocks noChangeAspect="1"/>
          </p:cNvPicPr>
          <p:nvPr/>
        </p:nvPicPr>
        <p:blipFill rotWithShape="1">
          <a:blip r:embed="rId3">
            <a:extLst>
              <a:ext uri="{28A0092B-C50C-407E-A947-70E740481C1C}">
                <a14:useLocalDpi xmlns:a14="http://schemas.microsoft.com/office/drawing/2010/main" val="0"/>
              </a:ext>
            </a:extLst>
          </a:blip>
          <a:srcRect l="41479" t="6717" b="39405"/>
          <a:stretch/>
        </p:blipFill>
        <p:spPr>
          <a:xfrm>
            <a:off x="0" y="0"/>
            <a:ext cx="24387175" cy="13716000"/>
          </a:xfrm>
          <a:prstGeom prst="rect">
            <a:avLst/>
          </a:prstGeom>
        </p:spPr>
      </p:pic>
      <p:sp>
        <p:nvSpPr>
          <p:cNvPr id="25" name="Obdélník 24">
            <a:extLst>
              <a:ext uri="{FF2B5EF4-FFF2-40B4-BE49-F238E27FC236}">
                <a16:creationId xmlns:a16="http://schemas.microsoft.com/office/drawing/2014/main" id="{97B197F6-FB08-CA93-D80A-A03C6310DE80}"/>
              </a:ext>
            </a:extLst>
          </p:cNvPr>
          <p:cNvSpPr/>
          <p:nvPr/>
        </p:nvSpPr>
        <p:spPr>
          <a:xfrm>
            <a:off x="10876547" y="0"/>
            <a:ext cx="13510628" cy="13716000"/>
          </a:xfrm>
          <a:prstGeom prst="rect">
            <a:avLst/>
          </a:prstGeom>
          <a:solidFill>
            <a:srgbClr val="C5C8C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Skupina 62">
            <a:extLst>
              <a:ext uri="{FF2B5EF4-FFF2-40B4-BE49-F238E27FC236}">
                <a16:creationId xmlns:a16="http://schemas.microsoft.com/office/drawing/2014/main" id="{7C65EE88-C9EA-FDEE-95EC-F89901482BC2}"/>
              </a:ext>
            </a:extLst>
          </p:cNvPr>
          <p:cNvGrpSpPr/>
          <p:nvPr/>
        </p:nvGrpSpPr>
        <p:grpSpPr>
          <a:xfrm>
            <a:off x="10861719" y="1155033"/>
            <a:ext cx="12070471" cy="11381872"/>
            <a:chOff x="13462258" y="2672187"/>
            <a:chExt cx="7056692" cy="7754647"/>
          </a:xfrm>
        </p:grpSpPr>
        <p:sp>
          <p:nvSpPr>
            <p:cNvPr id="4" name="Ovál 3">
              <a:extLst>
                <a:ext uri="{FF2B5EF4-FFF2-40B4-BE49-F238E27FC236}">
                  <a16:creationId xmlns:a16="http://schemas.microsoft.com/office/drawing/2014/main" id="{239F728D-D27F-96E4-9590-1575D1E2552A}"/>
                </a:ext>
              </a:extLst>
            </p:cNvPr>
            <p:cNvSpPr/>
            <p:nvPr/>
          </p:nvSpPr>
          <p:spPr>
            <a:xfrm>
              <a:off x="13462258" y="2672187"/>
              <a:ext cx="1676590" cy="126532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solidFill>
                    <a:schemeClr val="tx1"/>
                  </a:solidFill>
                </a:rPr>
                <a:t>SLF</a:t>
              </a:r>
              <a:endParaRPr lang="en-GB" sz="2800" b="1" dirty="0">
                <a:solidFill>
                  <a:schemeClr val="tx1"/>
                </a:solidFill>
              </a:endParaRPr>
            </a:p>
          </p:txBody>
        </p:sp>
        <p:sp>
          <p:nvSpPr>
            <p:cNvPr id="5" name="Ovál 4">
              <a:extLst>
                <a:ext uri="{FF2B5EF4-FFF2-40B4-BE49-F238E27FC236}">
                  <a16:creationId xmlns:a16="http://schemas.microsoft.com/office/drawing/2014/main" id="{96C37AEB-245C-9FDE-DB65-E390F14A25A7}"/>
                </a:ext>
              </a:extLst>
            </p:cNvPr>
            <p:cNvSpPr/>
            <p:nvPr/>
          </p:nvSpPr>
          <p:spPr>
            <a:xfrm>
              <a:off x="13529700" y="6216379"/>
              <a:ext cx="1676590" cy="126532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solidFill>
                    <a:schemeClr val="tx1"/>
                  </a:solidFill>
                </a:rPr>
                <a:t>LF-EFA</a:t>
              </a:r>
              <a:endParaRPr lang="en-GB" sz="2800" b="1" dirty="0">
                <a:solidFill>
                  <a:schemeClr val="tx1"/>
                </a:solidFill>
              </a:endParaRPr>
            </a:p>
          </p:txBody>
        </p:sp>
        <p:sp>
          <p:nvSpPr>
            <p:cNvPr id="6" name="Obdélník: se zakulacenými rohy 5">
              <a:extLst>
                <a:ext uri="{FF2B5EF4-FFF2-40B4-BE49-F238E27FC236}">
                  <a16:creationId xmlns:a16="http://schemas.microsoft.com/office/drawing/2014/main" id="{C6EBB4F9-752B-732E-ACB4-56C937CE3B41}"/>
                </a:ext>
              </a:extLst>
            </p:cNvPr>
            <p:cNvSpPr/>
            <p:nvPr/>
          </p:nvSpPr>
          <p:spPr>
            <a:xfrm>
              <a:off x="13529700" y="4570179"/>
              <a:ext cx="1676590" cy="1026274"/>
            </a:xfrm>
            <a:prstGeom prst="roundRect">
              <a:avLst/>
            </a:prstGeom>
            <a:solidFill>
              <a:srgbClr val="FFB54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Spatial Join</a:t>
              </a:r>
            </a:p>
          </p:txBody>
        </p:sp>
        <p:cxnSp>
          <p:nvCxnSpPr>
            <p:cNvPr id="7" name="Přímá spojnice se šipkou 6">
              <a:extLst>
                <a:ext uri="{FF2B5EF4-FFF2-40B4-BE49-F238E27FC236}">
                  <a16:creationId xmlns:a16="http://schemas.microsoft.com/office/drawing/2014/main" id="{839CC835-4AB8-7C90-340B-6748234A0721}"/>
                </a:ext>
              </a:extLst>
            </p:cNvPr>
            <p:cNvCxnSpPr>
              <a:cxnSpLocks/>
              <a:stCxn id="4" idx="4"/>
            </p:cNvCxnSpPr>
            <p:nvPr/>
          </p:nvCxnSpPr>
          <p:spPr>
            <a:xfrm>
              <a:off x="14300552" y="3937515"/>
              <a:ext cx="0" cy="63266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Přímá spojnice se šipkou 7">
              <a:extLst>
                <a:ext uri="{FF2B5EF4-FFF2-40B4-BE49-F238E27FC236}">
                  <a16:creationId xmlns:a16="http://schemas.microsoft.com/office/drawing/2014/main" id="{B333E673-7B18-E82D-1ED4-08802AB09DD1}"/>
                </a:ext>
              </a:extLst>
            </p:cNvPr>
            <p:cNvCxnSpPr>
              <a:cxnSpLocks/>
              <a:stCxn id="5" idx="0"/>
              <a:endCxn id="6" idx="2"/>
            </p:cNvCxnSpPr>
            <p:nvPr/>
          </p:nvCxnSpPr>
          <p:spPr>
            <a:xfrm flipV="1">
              <a:off x="14367996" y="5596453"/>
              <a:ext cx="0" cy="61992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9" name="Ovál 8">
              <a:extLst>
                <a:ext uri="{FF2B5EF4-FFF2-40B4-BE49-F238E27FC236}">
                  <a16:creationId xmlns:a16="http://schemas.microsoft.com/office/drawing/2014/main" id="{E2CCBAE5-BE1E-F445-2362-34EC89FF88EB}"/>
                </a:ext>
              </a:extLst>
            </p:cNvPr>
            <p:cNvSpPr/>
            <p:nvPr/>
          </p:nvSpPr>
          <p:spPr>
            <a:xfrm>
              <a:off x="16206966" y="2672187"/>
              <a:ext cx="1676590" cy="1265328"/>
            </a:xfrm>
            <a:prstGeom prst="ellipse">
              <a:avLst/>
            </a:prstGeom>
            <a:solidFill>
              <a:srgbClr val="70AD4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a:solidFill>
                    <a:schemeClr val="tx1"/>
                  </a:solidFill>
                </a:rPr>
                <a:t>SLF </a:t>
              </a:r>
              <a:r>
                <a:rPr lang="en-GB" sz="2800" dirty="0">
                  <a:solidFill>
                    <a:schemeClr val="tx1"/>
                  </a:solidFill>
                </a:rPr>
                <a:t>with</a:t>
              </a:r>
              <a:r>
                <a:rPr lang="cs-CZ" sz="2800" dirty="0">
                  <a:solidFill>
                    <a:schemeClr val="tx1"/>
                  </a:solidFill>
                </a:rPr>
                <a:t> LF-EFA</a:t>
              </a:r>
              <a:endParaRPr lang="en-GB" sz="2800" dirty="0">
                <a:solidFill>
                  <a:schemeClr val="tx1"/>
                </a:solidFill>
              </a:endParaRPr>
            </a:p>
          </p:txBody>
        </p:sp>
        <p:cxnSp>
          <p:nvCxnSpPr>
            <p:cNvPr id="10" name="Přímá spojnice se šipkou 9">
              <a:extLst>
                <a:ext uri="{FF2B5EF4-FFF2-40B4-BE49-F238E27FC236}">
                  <a16:creationId xmlns:a16="http://schemas.microsoft.com/office/drawing/2014/main" id="{CF36266F-BD99-9435-CF44-EB1DE2CCC686}"/>
                </a:ext>
              </a:extLst>
            </p:cNvPr>
            <p:cNvCxnSpPr>
              <a:cxnSpLocks/>
              <a:stCxn id="6" idx="3"/>
              <a:endCxn id="9" idx="2"/>
            </p:cNvCxnSpPr>
            <p:nvPr/>
          </p:nvCxnSpPr>
          <p:spPr>
            <a:xfrm flipV="1">
              <a:off x="15206290" y="3304851"/>
              <a:ext cx="1000676" cy="177846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1" name="Obdélník: se zakulacenými rohy 10">
              <a:extLst>
                <a:ext uri="{FF2B5EF4-FFF2-40B4-BE49-F238E27FC236}">
                  <a16:creationId xmlns:a16="http://schemas.microsoft.com/office/drawing/2014/main" id="{D083ABFF-E897-AF72-81E9-63BE9B55FAA5}"/>
                </a:ext>
              </a:extLst>
            </p:cNvPr>
            <p:cNvSpPr/>
            <p:nvPr/>
          </p:nvSpPr>
          <p:spPr>
            <a:xfrm>
              <a:off x="16206966" y="4426574"/>
              <a:ext cx="1676590" cy="1265328"/>
            </a:xfrm>
            <a:prstGeom prst="roundRect">
              <a:avLst/>
            </a:prstGeom>
            <a:solidFill>
              <a:srgbClr val="FFB5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Select Layer By Attribute</a:t>
              </a:r>
            </a:p>
            <a:p>
              <a:pPr algn="ctr"/>
              <a:r>
                <a:rPr lang="cs-CZ" sz="2800" i="1" dirty="0">
                  <a:solidFill>
                    <a:schemeClr val="tx1"/>
                  </a:solidFill>
                </a:rPr>
                <a:t>L</a:t>
              </a:r>
              <a:r>
                <a:rPr lang="en-GB" sz="2800" i="1" dirty="0">
                  <a:solidFill>
                    <a:schemeClr val="tx1"/>
                  </a:solidFill>
                </a:rPr>
                <a:t>F Class is NULL</a:t>
              </a:r>
            </a:p>
          </p:txBody>
        </p:sp>
        <p:sp>
          <p:nvSpPr>
            <p:cNvPr id="12" name="Ovál 11">
              <a:extLst>
                <a:ext uri="{FF2B5EF4-FFF2-40B4-BE49-F238E27FC236}">
                  <a16:creationId xmlns:a16="http://schemas.microsoft.com/office/drawing/2014/main" id="{57D41B2B-6F38-0BB3-FBD5-71E9E5E754DC}"/>
                </a:ext>
              </a:extLst>
            </p:cNvPr>
            <p:cNvSpPr/>
            <p:nvPr/>
          </p:nvSpPr>
          <p:spPr>
            <a:xfrm>
              <a:off x="16206966" y="6348644"/>
              <a:ext cx="1676590" cy="1265328"/>
            </a:xfrm>
            <a:prstGeom prst="ellipse">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Add LF from SLF</a:t>
              </a:r>
            </a:p>
          </p:txBody>
        </p:sp>
        <p:cxnSp>
          <p:nvCxnSpPr>
            <p:cNvPr id="13" name="Přímá spojnice se šipkou 12">
              <a:extLst>
                <a:ext uri="{FF2B5EF4-FFF2-40B4-BE49-F238E27FC236}">
                  <a16:creationId xmlns:a16="http://schemas.microsoft.com/office/drawing/2014/main" id="{22905DB7-C6AF-4658-94C5-7C014348FE29}"/>
                </a:ext>
              </a:extLst>
            </p:cNvPr>
            <p:cNvCxnSpPr>
              <a:cxnSpLocks/>
              <a:stCxn id="9" idx="4"/>
              <a:endCxn id="11" idx="0"/>
            </p:cNvCxnSpPr>
            <p:nvPr/>
          </p:nvCxnSpPr>
          <p:spPr>
            <a:xfrm>
              <a:off x="17045261" y="3937515"/>
              <a:ext cx="0" cy="48905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Přímá spojnice se šipkou 13">
              <a:extLst>
                <a:ext uri="{FF2B5EF4-FFF2-40B4-BE49-F238E27FC236}">
                  <a16:creationId xmlns:a16="http://schemas.microsoft.com/office/drawing/2014/main" id="{55B99BB0-8862-79C2-3D8E-D55604430FDD}"/>
                </a:ext>
              </a:extLst>
            </p:cNvPr>
            <p:cNvCxnSpPr>
              <a:cxnSpLocks/>
              <a:stCxn id="11" idx="2"/>
              <a:endCxn id="12" idx="0"/>
            </p:cNvCxnSpPr>
            <p:nvPr/>
          </p:nvCxnSpPr>
          <p:spPr>
            <a:xfrm>
              <a:off x="17045261" y="5691902"/>
              <a:ext cx="0" cy="65674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5" name="Obdélník: se zakulacenými rohy 14">
              <a:extLst>
                <a:ext uri="{FF2B5EF4-FFF2-40B4-BE49-F238E27FC236}">
                  <a16:creationId xmlns:a16="http://schemas.microsoft.com/office/drawing/2014/main" id="{DFDEE2CA-D79B-D63A-429E-8D2E6AE22787}"/>
                </a:ext>
              </a:extLst>
            </p:cNvPr>
            <p:cNvSpPr/>
            <p:nvPr/>
          </p:nvSpPr>
          <p:spPr>
            <a:xfrm>
              <a:off x="18842360" y="4546101"/>
              <a:ext cx="1676590" cy="1026274"/>
            </a:xfrm>
            <a:prstGeom prst="roundRect">
              <a:avLst/>
            </a:prstGeom>
            <a:solidFill>
              <a:srgbClr val="FFB5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Spatial Join</a:t>
              </a:r>
            </a:p>
          </p:txBody>
        </p:sp>
        <p:sp>
          <p:nvSpPr>
            <p:cNvPr id="16" name="Ovál 15">
              <a:extLst>
                <a:ext uri="{FF2B5EF4-FFF2-40B4-BE49-F238E27FC236}">
                  <a16:creationId xmlns:a16="http://schemas.microsoft.com/office/drawing/2014/main" id="{81BCC4F3-AF54-7FF7-8607-3538AACEE17A}"/>
                </a:ext>
              </a:extLst>
            </p:cNvPr>
            <p:cNvSpPr/>
            <p:nvPr/>
          </p:nvSpPr>
          <p:spPr>
            <a:xfrm>
              <a:off x="18842360" y="2672187"/>
              <a:ext cx="1676590" cy="126532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b="1" dirty="0">
                  <a:solidFill>
                    <a:schemeClr val="tx1"/>
                  </a:solidFill>
                </a:rPr>
                <a:t>DATASET</a:t>
              </a:r>
              <a:endParaRPr lang="en-GB" sz="2800" b="1" dirty="0">
                <a:solidFill>
                  <a:schemeClr val="tx1"/>
                </a:solidFill>
              </a:endParaRPr>
            </a:p>
          </p:txBody>
        </p:sp>
        <p:cxnSp>
          <p:nvCxnSpPr>
            <p:cNvPr id="17" name="Přímá spojnice se šipkou 16">
              <a:extLst>
                <a:ext uri="{FF2B5EF4-FFF2-40B4-BE49-F238E27FC236}">
                  <a16:creationId xmlns:a16="http://schemas.microsoft.com/office/drawing/2014/main" id="{60CFBC05-5569-27FE-0134-C574DBD9B6AE}"/>
                </a:ext>
              </a:extLst>
            </p:cNvPr>
            <p:cNvCxnSpPr>
              <a:cxnSpLocks/>
              <a:stCxn id="12" idx="0"/>
              <a:endCxn id="15" idx="1"/>
            </p:cNvCxnSpPr>
            <p:nvPr/>
          </p:nvCxnSpPr>
          <p:spPr>
            <a:xfrm flipV="1">
              <a:off x="17045261" y="5059238"/>
              <a:ext cx="1797099" cy="128940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8" name="Přímá spojnice se šipkou 17">
              <a:extLst>
                <a:ext uri="{FF2B5EF4-FFF2-40B4-BE49-F238E27FC236}">
                  <a16:creationId xmlns:a16="http://schemas.microsoft.com/office/drawing/2014/main" id="{5E611B23-8648-1829-31A6-9608605B5557}"/>
                </a:ext>
              </a:extLst>
            </p:cNvPr>
            <p:cNvCxnSpPr>
              <a:cxnSpLocks/>
              <a:stCxn id="16" idx="4"/>
              <a:endCxn id="15" idx="0"/>
            </p:cNvCxnSpPr>
            <p:nvPr/>
          </p:nvCxnSpPr>
          <p:spPr>
            <a:xfrm>
              <a:off x="19680655" y="3937515"/>
              <a:ext cx="0" cy="60858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9" name="Ovál 18">
              <a:extLst>
                <a:ext uri="{FF2B5EF4-FFF2-40B4-BE49-F238E27FC236}">
                  <a16:creationId xmlns:a16="http://schemas.microsoft.com/office/drawing/2014/main" id="{5743A23C-51F4-1F2A-E440-DE818C1957DE}"/>
                </a:ext>
              </a:extLst>
            </p:cNvPr>
            <p:cNvSpPr/>
            <p:nvPr/>
          </p:nvSpPr>
          <p:spPr>
            <a:xfrm>
              <a:off x="18842360" y="5965547"/>
              <a:ext cx="1676590" cy="1265328"/>
            </a:xfrm>
            <a:prstGeom prst="ellipse">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Add LF from SLF</a:t>
              </a:r>
              <a:r>
                <a:rPr lang="cs-CZ" sz="2800" dirty="0">
                  <a:solidFill>
                    <a:schemeClr val="tx1"/>
                  </a:solidFill>
                </a:rPr>
                <a:t> </a:t>
              </a:r>
              <a:r>
                <a:rPr lang="en-GB" sz="2800" dirty="0">
                  <a:solidFill>
                    <a:schemeClr val="tx1"/>
                  </a:solidFill>
                </a:rPr>
                <a:t>with</a:t>
              </a:r>
              <a:r>
                <a:rPr lang="cs-CZ" sz="2800" dirty="0">
                  <a:solidFill>
                    <a:schemeClr val="tx1"/>
                  </a:solidFill>
                </a:rPr>
                <a:t> </a:t>
              </a:r>
              <a:r>
                <a:rPr lang="cs-CZ" sz="2800" dirty="0" err="1">
                  <a:solidFill>
                    <a:schemeClr val="tx1"/>
                  </a:solidFill>
                </a:rPr>
                <a:t>Dataset</a:t>
              </a:r>
              <a:endParaRPr lang="en-GB" sz="2800" dirty="0">
                <a:solidFill>
                  <a:schemeClr val="tx1"/>
                </a:solidFill>
              </a:endParaRPr>
            </a:p>
          </p:txBody>
        </p:sp>
        <p:cxnSp>
          <p:nvCxnSpPr>
            <p:cNvPr id="20" name="Přímá spojnice se šipkou 19">
              <a:extLst>
                <a:ext uri="{FF2B5EF4-FFF2-40B4-BE49-F238E27FC236}">
                  <a16:creationId xmlns:a16="http://schemas.microsoft.com/office/drawing/2014/main" id="{63951F40-6AEE-924F-A398-634DD33C97DD}"/>
                </a:ext>
              </a:extLst>
            </p:cNvPr>
            <p:cNvCxnSpPr>
              <a:cxnSpLocks/>
              <a:stCxn id="15" idx="2"/>
            </p:cNvCxnSpPr>
            <p:nvPr/>
          </p:nvCxnSpPr>
          <p:spPr>
            <a:xfrm>
              <a:off x="19680655" y="5572375"/>
              <a:ext cx="0" cy="40416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1" name="Obdélník: se zakulacenými rohy 20">
              <a:extLst>
                <a:ext uri="{FF2B5EF4-FFF2-40B4-BE49-F238E27FC236}">
                  <a16:creationId xmlns:a16="http://schemas.microsoft.com/office/drawing/2014/main" id="{B8F6876C-7AEB-421A-3CC0-7438E21F1DA2}"/>
                </a:ext>
              </a:extLst>
            </p:cNvPr>
            <p:cNvSpPr/>
            <p:nvPr/>
          </p:nvSpPr>
          <p:spPr>
            <a:xfrm>
              <a:off x="18842360" y="7616605"/>
              <a:ext cx="1676590" cy="1196246"/>
            </a:xfrm>
            <a:prstGeom prst="roundRect">
              <a:avLst/>
            </a:prstGeom>
            <a:solidFill>
              <a:srgbClr val="FFB5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Select Layer By Attribute</a:t>
              </a:r>
            </a:p>
            <a:p>
              <a:pPr algn="ctr"/>
              <a:r>
                <a:rPr lang="en-GB" sz="2800" i="1" dirty="0">
                  <a:solidFill>
                    <a:schemeClr val="tx1"/>
                  </a:solidFill>
                </a:rPr>
                <a:t>LF Class is</a:t>
              </a:r>
              <a:r>
                <a:rPr lang="cs-CZ" sz="2800" i="1" dirty="0">
                  <a:solidFill>
                    <a:schemeClr val="tx1"/>
                  </a:solidFill>
                </a:rPr>
                <a:t> not</a:t>
              </a:r>
              <a:r>
                <a:rPr lang="en-GB" sz="2800" i="1" dirty="0">
                  <a:solidFill>
                    <a:schemeClr val="tx1"/>
                  </a:solidFill>
                </a:rPr>
                <a:t> NULL</a:t>
              </a:r>
            </a:p>
          </p:txBody>
        </p:sp>
        <p:cxnSp>
          <p:nvCxnSpPr>
            <p:cNvPr id="22" name="Přímá spojnice se šipkou 21">
              <a:extLst>
                <a:ext uri="{FF2B5EF4-FFF2-40B4-BE49-F238E27FC236}">
                  <a16:creationId xmlns:a16="http://schemas.microsoft.com/office/drawing/2014/main" id="{A541803C-C64B-1233-9E46-4D7CEE4D13E4}"/>
                </a:ext>
              </a:extLst>
            </p:cNvPr>
            <p:cNvCxnSpPr>
              <a:cxnSpLocks/>
              <a:stCxn id="19" idx="4"/>
              <a:endCxn id="21" idx="0"/>
            </p:cNvCxnSpPr>
            <p:nvPr/>
          </p:nvCxnSpPr>
          <p:spPr>
            <a:xfrm>
              <a:off x="19680655" y="7230875"/>
              <a:ext cx="0" cy="38573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3" name="Ovál 22">
              <a:extLst>
                <a:ext uri="{FF2B5EF4-FFF2-40B4-BE49-F238E27FC236}">
                  <a16:creationId xmlns:a16="http://schemas.microsoft.com/office/drawing/2014/main" id="{A9BFF1F3-8ADB-C04B-82C5-1695884606FC}"/>
                </a:ext>
              </a:extLst>
            </p:cNvPr>
            <p:cNvSpPr/>
            <p:nvPr/>
          </p:nvSpPr>
          <p:spPr>
            <a:xfrm>
              <a:off x="18842360" y="9128809"/>
              <a:ext cx="1676590" cy="1298025"/>
            </a:xfrm>
            <a:prstGeom prst="ellipse">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Add LF from </a:t>
              </a:r>
              <a:r>
                <a:rPr lang="cs-CZ" sz="2800" b="1" dirty="0" err="1">
                  <a:solidFill>
                    <a:schemeClr val="tx1"/>
                  </a:solidFill>
                </a:rPr>
                <a:t>Dataset</a:t>
              </a:r>
              <a:endParaRPr lang="en-GB" sz="2800" b="1" dirty="0">
                <a:solidFill>
                  <a:schemeClr val="tx1"/>
                </a:solidFill>
              </a:endParaRPr>
            </a:p>
          </p:txBody>
        </p:sp>
        <p:cxnSp>
          <p:nvCxnSpPr>
            <p:cNvPr id="24" name="Přímá spojnice se šipkou 23">
              <a:extLst>
                <a:ext uri="{FF2B5EF4-FFF2-40B4-BE49-F238E27FC236}">
                  <a16:creationId xmlns:a16="http://schemas.microsoft.com/office/drawing/2014/main" id="{9D44148B-1EBA-A27B-A1E3-1C5462AA96E6}"/>
                </a:ext>
              </a:extLst>
            </p:cNvPr>
            <p:cNvCxnSpPr>
              <a:cxnSpLocks/>
            </p:cNvCxnSpPr>
            <p:nvPr/>
          </p:nvCxnSpPr>
          <p:spPr>
            <a:xfrm>
              <a:off x="19680655" y="8812851"/>
              <a:ext cx="0" cy="315959"/>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80255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1A3CE659-1378-BAB8-5C15-D6A803E4897F}"/>
              </a:ext>
            </a:extLst>
          </p:cNvPr>
          <p:cNvSpPr txBox="1"/>
          <p:nvPr/>
        </p:nvSpPr>
        <p:spPr>
          <a:xfrm>
            <a:off x="543761" y="347108"/>
            <a:ext cx="17006302" cy="1015663"/>
          </a:xfrm>
          <a:prstGeom prst="rect">
            <a:avLst/>
          </a:prstGeom>
          <a:noFill/>
        </p:spPr>
        <p:txBody>
          <a:bodyPr wrap="square" rtlCol="0">
            <a:spAutoFit/>
          </a:bodyPr>
          <a:lstStyle/>
          <a:p>
            <a:r>
              <a:rPr lang="cs-CZ" sz="6000" b="1" dirty="0"/>
              <a:t>SHODA PRO ROZŠÍŘENÍ LF-EFA</a:t>
            </a:r>
            <a:endParaRPr lang="en-GB" sz="6000" b="1" dirty="0"/>
          </a:p>
        </p:txBody>
      </p:sp>
      <p:graphicFrame>
        <p:nvGraphicFramePr>
          <p:cNvPr id="24" name="Graf 23">
            <a:extLst>
              <a:ext uri="{FF2B5EF4-FFF2-40B4-BE49-F238E27FC236}">
                <a16:creationId xmlns:a16="http://schemas.microsoft.com/office/drawing/2014/main" id="{E63015E1-AD5F-40A0-A0AB-7CA762B02F20}"/>
              </a:ext>
            </a:extLst>
          </p:cNvPr>
          <p:cNvGraphicFramePr>
            <a:graphicFrameLocks/>
          </p:cNvGraphicFramePr>
          <p:nvPr>
            <p:extLst>
              <p:ext uri="{D42A27DB-BD31-4B8C-83A1-F6EECF244321}">
                <p14:modId xmlns:p14="http://schemas.microsoft.com/office/powerpoint/2010/main" val="3784048385"/>
              </p:ext>
            </p:extLst>
          </p:nvPr>
        </p:nvGraphicFramePr>
        <p:xfrm>
          <a:off x="706687" y="1362771"/>
          <a:ext cx="22634575" cy="112784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44266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Skupina 27">
            <a:extLst>
              <a:ext uri="{FF2B5EF4-FFF2-40B4-BE49-F238E27FC236}">
                <a16:creationId xmlns:a16="http://schemas.microsoft.com/office/drawing/2014/main" id="{62EAE682-C145-D14D-49D8-B1E4B5F41E90}"/>
              </a:ext>
            </a:extLst>
          </p:cNvPr>
          <p:cNvGrpSpPr/>
          <p:nvPr/>
        </p:nvGrpSpPr>
        <p:grpSpPr>
          <a:xfrm>
            <a:off x="706688" y="1362771"/>
            <a:ext cx="23307881" cy="11888008"/>
            <a:chOff x="8455025" y="4089929"/>
            <a:chExt cx="7471833" cy="5536141"/>
          </a:xfrm>
        </p:grpSpPr>
        <p:graphicFrame>
          <p:nvGraphicFramePr>
            <p:cNvPr id="24" name="Graf 23">
              <a:extLst>
                <a:ext uri="{FF2B5EF4-FFF2-40B4-BE49-F238E27FC236}">
                  <a16:creationId xmlns:a16="http://schemas.microsoft.com/office/drawing/2014/main" id="{E63015E1-AD5F-40A0-A0AB-7CA762B02F20}"/>
                </a:ext>
              </a:extLst>
            </p:cNvPr>
            <p:cNvGraphicFramePr>
              <a:graphicFrameLocks/>
            </p:cNvGraphicFramePr>
            <p:nvPr/>
          </p:nvGraphicFramePr>
          <p:xfrm>
            <a:off x="8455025" y="4089929"/>
            <a:ext cx="3788833" cy="25950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Graf 24">
              <a:extLst>
                <a:ext uri="{FF2B5EF4-FFF2-40B4-BE49-F238E27FC236}">
                  <a16:creationId xmlns:a16="http://schemas.microsoft.com/office/drawing/2014/main" id="{E1C75155-CE5E-4ECF-8249-4C2C03CB3AE1}"/>
                </a:ext>
              </a:extLst>
            </p:cNvPr>
            <p:cNvGraphicFramePr>
              <a:graphicFrameLocks/>
            </p:cNvGraphicFramePr>
            <p:nvPr/>
          </p:nvGraphicFramePr>
          <p:xfrm>
            <a:off x="12233275" y="4089930"/>
            <a:ext cx="3693583" cy="25950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Graf 25">
              <a:extLst>
                <a:ext uri="{FF2B5EF4-FFF2-40B4-BE49-F238E27FC236}">
                  <a16:creationId xmlns:a16="http://schemas.microsoft.com/office/drawing/2014/main" id="{50AE0275-43BF-43B7-82FB-E79D1DBC352E}"/>
                </a:ext>
              </a:extLst>
            </p:cNvPr>
            <p:cNvGraphicFramePr>
              <a:graphicFrameLocks/>
            </p:cNvGraphicFramePr>
            <p:nvPr/>
          </p:nvGraphicFramePr>
          <p:xfrm>
            <a:off x="8481482" y="6683903"/>
            <a:ext cx="3778250" cy="294216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Graf 26">
              <a:extLst>
                <a:ext uri="{FF2B5EF4-FFF2-40B4-BE49-F238E27FC236}">
                  <a16:creationId xmlns:a16="http://schemas.microsoft.com/office/drawing/2014/main" id="{E3BE9177-B08F-4F8C-86E2-63B02B0458EA}"/>
                </a:ext>
              </a:extLst>
            </p:cNvPr>
            <p:cNvGraphicFramePr>
              <a:graphicFrameLocks/>
            </p:cNvGraphicFramePr>
            <p:nvPr/>
          </p:nvGraphicFramePr>
          <p:xfrm>
            <a:off x="12230629" y="6683903"/>
            <a:ext cx="3693584" cy="2931582"/>
          </p:xfrm>
          <a:graphic>
            <a:graphicData uri="http://schemas.openxmlformats.org/drawingml/2006/chart">
              <c:chart xmlns:c="http://schemas.openxmlformats.org/drawingml/2006/chart" xmlns:r="http://schemas.openxmlformats.org/officeDocument/2006/relationships" r:id="rId6"/>
            </a:graphicData>
          </a:graphic>
        </p:graphicFrame>
      </p:grpSp>
      <p:sp>
        <p:nvSpPr>
          <p:cNvPr id="2" name="TextovéPole 1">
            <a:extLst>
              <a:ext uri="{FF2B5EF4-FFF2-40B4-BE49-F238E27FC236}">
                <a16:creationId xmlns:a16="http://schemas.microsoft.com/office/drawing/2014/main" id="{A14BF1E5-A9EE-B382-58DC-468BA0E174D2}"/>
              </a:ext>
            </a:extLst>
          </p:cNvPr>
          <p:cNvSpPr txBox="1"/>
          <p:nvPr/>
        </p:nvSpPr>
        <p:spPr>
          <a:xfrm>
            <a:off x="575845" y="322421"/>
            <a:ext cx="16091902" cy="1015663"/>
          </a:xfrm>
          <a:prstGeom prst="rect">
            <a:avLst/>
          </a:prstGeom>
          <a:noFill/>
        </p:spPr>
        <p:txBody>
          <a:bodyPr wrap="square" rtlCol="0">
            <a:spAutoFit/>
          </a:bodyPr>
          <a:lstStyle/>
          <a:p>
            <a:r>
              <a:rPr lang="cs-CZ" sz="6000" b="1" dirty="0"/>
              <a:t>SHODA PRO ROZŠÍŘENÍ LF-EFA</a:t>
            </a:r>
            <a:endParaRPr lang="en-GB" sz="6000" b="1" dirty="0"/>
          </a:p>
        </p:txBody>
      </p:sp>
    </p:spTree>
    <p:extLst>
      <p:ext uri="{BB962C8B-B14F-4D97-AF65-F5344CB8AC3E}">
        <p14:creationId xmlns:p14="http://schemas.microsoft.com/office/powerpoint/2010/main" val="2328240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72750A19-5558-07A1-26DF-5EB56F17E2B0}"/>
              </a:ext>
            </a:extLst>
          </p:cNvPr>
          <p:cNvPicPr>
            <a:picLocks noChangeAspect="1"/>
          </p:cNvPicPr>
          <p:nvPr/>
        </p:nvPicPr>
        <p:blipFill rotWithShape="1">
          <a:blip r:embed="rId3">
            <a:extLst>
              <a:ext uri="{28A0092B-C50C-407E-A947-70E740481C1C}">
                <a14:useLocalDpi xmlns:a14="http://schemas.microsoft.com/office/drawing/2010/main" val="0"/>
              </a:ext>
            </a:extLst>
          </a:blip>
          <a:srcRect t="50682" r="41922"/>
          <a:stretch/>
        </p:blipFill>
        <p:spPr>
          <a:xfrm>
            <a:off x="0" y="0"/>
            <a:ext cx="24387176" cy="13716000"/>
          </a:xfrm>
          <a:prstGeom prst="rect">
            <a:avLst/>
          </a:prstGeom>
        </p:spPr>
      </p:pic>
      <p:sp>
        <p:nvSpPr>
          <p:cNvPr id="13" name="Obdélník: se zakulacenými rohy 12">
            <a:extLst>
              <a:ext uri="{FF2B5EF4-FFF2-40B4-BE49-F238E27FC236}">
                <a16:creationId xmlns:a16="http://schemas.microsoft.com/office/drawing/2014/main" id="{AAF88EA2-DCB2-1E2C-EA55-9D3074BBB12E}"/>
              </a:ext>
            </a:extLst>
          </p:cNvPr>
          <p:cNvSpPr/>
          <p:nvPr/>
        </p:nvSpPr>
        <p:spPr>
          <a:xfrm>
            <a:off x="10908633" y="8396922"/>
            <a:ext cx="9240252" cy="3056021"/>
          </a:xfrm>
          <a:prstGeom prst="roundRect">
            <a:avLst/>
          </a:prstGeom>
          <a:solidFill>
            <a:srgbClr val="C9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bdélník: se zakulacenými rohy 4">
            <a:extLst>
              <a:ext uri="{FF2B5EF4-FFF2-40B4-BE49-F238E27FC236}">
                <a16:creationId xmlns:a16="http://schemas.microsoft.com/office/drawing/2014/main" id="{352D22D6-DDFD-E693-68BE-02D98014532E}"/>
              </a:ext>
            </a:extLst>
          </p:cNvPr>
          <p:cNvSpPr/>
          <p:nvPr/>
        </p:nvSpPr>
        <p:spPr>
          <a:xfrm>
            <a:off x="1099723" y="1372886"/>
            <a:ext cx="9240252" cy="3056021"/>
          </a:xfrm>
          <a:prstGeom prst="roundRect">
            <a:avLst/>
          </a:prstGeom>
          <a:solidFill>
            <a:srgbClr val="C9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ovéPole 1">
            <a:extLst>
              <a:ext uri="{FF2B5EF4-FFF2-40B4-BE49-F238E27FC236}">
                <a16:creationId xmlns:a16="http://schemas.microsoft.com/office/drawing/2014/main" id="{7B7766F3-4C2F-FE45-7BA8-E78CB8ACC05A}"/>
              </a:ext>
            </a:extLst>
          </p:cNvPr>
          <p:cNvSpPr txBox="1"/>
          <p:nvPr/>
        </p:nvSpPr>
        <p:spPr>
          <a:xfrm>
            <a:off x="1902717" y="2037275"/>
            <a:ext cx="8267087" cy="1754326"/>
          </a:xfrm>
          <a:prstGeom prst="rect">
            <a:avLst/>
          </a:prstGeom>
          <a:noFill/>
        </p:spPr>
        <p:txBody>
          <a:bodyPr wrap="square" rtlCol="0">
            <a:spAutoFit/>
          </a:bodyPr>
          <a:lstStyle/>
          <a:p>
            <a:r>
              <a:rPr lang="cs-CZ" sz="5400" b="1" dirty="0"/>
              <a:t>Podklad</a:t>
            </a:r>
            <a:r>
              <a:rPr lang="cs-CZ" sz="5400" dirty="0"/>
              <a:t> pro aktualizaci a rozšíření LF-EFA</a:t>
            </a:r>
          </a:p>
        </p:txBody>
      </p:sp>
      <p:sp>
        <p:nvSpPr>
          <p:cNvPr id="9" name="Šipka: dolů 8">
            <a:extLst>
              <a:ext uri="{FF2B5EF4-FFF2-40B4-BE49-F238E27FC236}">
                <a16:creationId xmlns:a16="http://schemas.microsoft.com/office/drawing/2014/main" id="{695A3549-D64F-C1EA-4F3E-1868410D1032}"/>
              </a:ext>
            </a:extLst>
          </p:cNvPr>
          <p:cNvSpPr/>
          <p:nvPr/>
        </p:nvSpPr>
        <p:spPr>
          <a:xfrm>
            <a:off x="4475749" y="4884822"/>
            <a:ext cx="1347536" cy="3056021"/>
          </a:xfrm>
          <a:prstGeom prst="downArrow">
            <a:avLst/>
          </a:prstGeom>
          <a:solidFill>
            <a:srgbClr val="182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bdélník: se zakulacenými rohy 10">
            <a:extLst>
              <a:ext uri="{FF2B5EF4-FFF2-40B4-BE49-F238E27FC236}">
                <a16:creationId xmlns:a16="http://schemas.microsoft.com/office/drawing/2014/main" id="{7C6D7CB1-6827-571D-6D35-B1B3F3A8C69B}"/>
              </a:ext>
            </a:extLst>
          </p:cNvPr>
          <p:cNvSpPr/>
          <p:nvPr/>
        </p:nvSpPr>
        <p:spPr>
          <a:xfrm>
            <a:off x="1572128" y="8396921"/>
            <a:ext cx="9240252" cy="3056021"/>
          </a:xfrm>
          <a:prstGeom prst="roundRect">
            <a:avLst/>
          </a:prstGeom>
          <a:solidFill>
            <a:srgbClr val="C9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ovéPole 9">
            <a:extLst>
              <a:ext uri="{FF2B5EF4-FFF2-40B4-BE49-F238E27FC236}">
                <a16:creationId xmlns:a16="http://schemas.microsoft.com/office/drawing/2014/main" id="{64064685-FC53-B494-E088-791BAA7F6985}"/>
              </a:ext>
            </a:extLst>
          </p:cNvPr>
          <p:cNvSpPr txBox="1"/>
          <p:nvPr/>
        </p:nvSpPr>
        <p:spPr>
          <a:xfrm>
            <a:off x="1572128" y="9384633"/>
            <a:ext cx="8928267" cy="707886"/>
          </a:xfrm>
          <a:prstGeom prst="rect">
            <a:avLst/>
          </a:prstGeom>
          <a:noFill/>
        </p:spPr>
        <p:txBody>
          <a:bodyPr wrap="square" rtlCol="0">
            <a:spAutoFit/>
          </a:bodyPr>
          <a:lstStyle/>
          <a:p>
            <a:pPr algn="ctr"/>
            <a:r>
              <a:rPr lang="cs-CZ" sz="4000" dirty="0"/>
              <a:t>ZABAGED – Dřevinné a Kamenné prvky</a:t>
            </a:r>
          </a:p>
        </p:txBody>
      </p:sp>
      <p:sp>
        <p:nvSpPr>
          <p:cNvPr id="12" name="TextovéPole 11">
            <a:extLst>
              <a:ext uri="{FF2B5EF4-FFF2-40B4-BE49-F238E27FC236}">
                <a16:creationId xmlns:a16="http://schemas.microsoft.com/office/drawing/2014/main" id="{972B6377-3BC1-9E73-D9EB-20A26D210479}"/>
              </a:ext>
            </a:extLst>
          </p:cNvPr>
          <p:cNvSpPr txBox="1"/>
          <p:nvPr/>
        </p:nvSpPr>
        <p:spPr>
          <a:xfrm>
            <a:off x="11028111" y="9456824"/>
            <a:ext cx="9120774" cy="707886"/>
          </a:xfrm>
          <a:prstGeom prst="rect">
            <a:avLst/>
          </a:prstGeom>
          <a:noFill/>
        </p:spPr>
        <p:txBody>
          <a:bodyPr wrap="square" rtlCol="0">
            <a:spAutoFit/>
          </a:bodyPr>
          <a:lstStyle/>
          <a:p>
            <a:pPr algn="ctr"/>
            <a:r>
              <a:rPr lang="cs-CZ" sz="4000" dirty="0"/>
              <a:t>OLIL – Dřevinné prvky</a:t>
            </a:r>
            <a:endParaRPr lang="en-GB" sz="4000" dirty="0"/>
          </a:p>
        </p:txBody>
      </p:sp>
      <p:sp>
        <p:nvSpPr>
          <p:cNvPr id="14" name="Šipka: dolů 13">
            <a:extLst>
              <a:ext uri="{FF2B5EF4-FFF2-40B4-BE49-F238E27FC236}">
                <a16:creationId xmlns:a16="http://schemas.microsoft.com/office/drawing/2014/main" id="{DF93B738-9F52-CD5A-D1D3-E5FE602B37EE}"/>
              </a:ext>
            </a:extLst>
          </p:cNvPr>
          <p:cNvSpPr/>
          <p:nvPr/>
        </p:nvSpPr>
        <p:spPr>
          <a:xfrm rot="17440888">
            <a:off x="9088089" y="2121137"/>
            <a:ext cx="1347536" cy="9489107"/>
          </a:xfrm>
          <a:prstGeom prst="downArrow">
            <a:avLst/>
          </a:prstGeom>
          <a:solidFill>
            <a:srgbClr val="182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0122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Zástupný symbol obrázku 33">
            <a:extLst>
              <a:ext uri="{FF2B5EF4-FFF2-40B4-BE49-F238E27FC236}">
                <a16:creationId xmlns:a16="http://schemas.microsoft.com/office/drawing/2014/main" id="{E3ED7A49-B881-4A3C-A902-D399EE0223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8004" y="0"/>
            <a:ext cx="25942737" cy="14149137"/>
          </a:xfrm>
          <a:prstGeom prst="rect">
            <a:avLst/>
          </a:prstGeom>
        </p:spPr>
      </p:pic>
      <p:sp>
        <p:nvSpPr>
          <p:cNvPr id="22" name="Zástupný symbol pro text 21"/>
          <p:cNvSpPr>
            <a:spLocks noGrp="1"/>
          </p:cNvSpPr>
          <p:nvPr>
            <p:ph type="body" sz="quarter" idx="12"/>
          </p:nvPr>
        </p:nvSpPr>
        <p:spPr>
          <a:xfrm>
            <a:off x="3877056" y="2816352"/>
            <a:ext cx="17355312" cy="7534656"/>
          </a:xfrm>
        </p:spPr>
        <p:txBody>
          <a:bodyPr/>
          <a:lstStyle/>
          <a:p>
            <a:endParaRPr lang="cs-CZ" dirty="0"/>
          </a:p>
        </p:txBody>
      </p:sp>
      <p:sp>
        <p:nvSpPr>
          <p:cNvPr id="2" name="Nadpis 1">
            <a:extLst>
              <a:ext uri="{FF2B5EF4-FFF2-40B4-BE49-F238E27FC236}">
                <a16:creationId xmlns:a16="http://schemas.microsoft.com/office/drawing/2014/main" id="{E91EC619-241E-451F-A24E-56421AA5D25F}"/>
              </a:ext>
            </a:extLst>
          </p:cNvPr>
          <p:cNvSpPr>
            <a:spLocks noGrp="1"/>
          </p:cNvSpPr>
          <p:nvPr>
            <p:ph type="ctrTitle"/>
          </p:nvPr>
        </p:nvSpPr>
        <p:spPr>
          <a:xfrm>
            <a:off x="12170702" y="3323937"/>
            <a:ext cx="10297411" cy="3780000"/>
          </a:xfrm>
        </p:spPr>
        <p:txBody>
          <a:bodyPr>
            <a:normAutofit/>
          </a:bodyPr>
          <a:lstStyle/>
          <a:p>
            <a:r>
              <a:rPr lang="cs-CZ" sz="6000" dirty="0"/>
              <a:t>Děkujeme za pozornost</a:t>
            </a:r>
            <a:br>
              <a:rPr lang="cs-CZ" sz="6000" dirty="0"/>
            </a:br>
            <a:endParaRPr lang="en-US" sz="6000" dirty="0"/>
          </a:p>
        </p:txBody>
      </p:sp>
      <p:cxnSp>
        <p:nvCxnSpPr>
          <p:cNvPr id="7" name="Zelená horizontální linka">
            <a:extLst>
              <a:ext uri="{FF2B5EF4-FFF2-40B4-BE49-F238E27FC236}">
                <a16:creationId xmlns:a16="http://schemas.microsoft.com/office/drawing/2014/main" id="{CC4E7CF4-015C-4443-B70B-8BB3A7A9B4F6}"/>
              </a:ext>
            </a:extLst>
          </p:cNvPr>
          <p:cNvCxnSpPr/>
          <p:nvPr/>
        </p:nvCxnSpPr>
        <p:spPr>
          <a:xfrm>
            <a:off x="5713587" y="6546487"/>
            <a:ext cx="1296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vislá linka">
            <a:extLst>
              <a:ext uri="{FF2B5EF4-FFF2-40B4-BE49-F238E27FC236}">
                <a16:creationId xmlns:a16="http://schemas.microsoft.com/office/drawing/2014/main" id="{E8E5C449-5924-44BE-AF0F-87E977362123}"/>
              </a:ext>
            </a:extLst>
          </p:cNvPr>
          <p:cNvCxnSpPr/>
          <p:nvPr/>
        </p:nvCxnSpPr>
        <p:spPr>
          <a:xfrm>
            <a:off x="10325100" y="3565687"/>
            <a:ext cx="0" cy="228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Obrázek 9">
            <a:extLst>
              <a:ext uri="{FF2B5EF4-FFF2-40B4-BE49-F238E27FC236}">
                <a16:creationId xmlns:a16="http://schemas.microsoft.com/office/drawing/2014/main" id="{7008612E-77EC-4B98-8EA7-535D3543077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00598" y="4997746"/>
            <a:ext cx="2808000" cy="784845"/>
          </a:xfrm>
          <a:prstGeom prst="rect">
            <a:avLst/>
          </a:prstGeom>
        </p:spPr>
      </p:pic>
      <p:sp>
        <p:nvSpPr>
          <p:cNvPr id="6" name="Podnadpis 2">
            <a:extLst>
              <a:ext uri="{FF2B5EF4-FFF2-40B4-BE49-F238E27FC236}">
                <a16:creationId xmlns:a16="http://schemas.microsoft.com/office/drawing/2014/main" id="{1872B1AF-4A37-8375-3CCB-0C5D600099B8}"/>
              </a:ext>
            </a:extLst>
          </p:cNvPr>
          <p:cNvSpPr>
            <a:spLocks noGrp="1"/>
          </p:cNvSpPr>
          <p:nvPr>
            <p:ph type="subTitle" idx="1"/>
          </p:nvPr>
        </p:nvSpPr>
        <p:spPr>
          <a:xfrm>
            <a:off x="5713587" y="6858000"/>
            <a:ext cx="13649408" cy="3293355"/>
          </a:xfrm>
        </p:spPr>
        <p:txBody>
          <a:bodyPr>
            <a:normAutofit/>
          </a:bodyPr>
          <a:lstStyle/>
          <a:p>
            <a:pPr algn="l"/>
            <a:r>
              <a:rPr lang="cs-CZ" sz="4000" dirty="0"/>
              <a:t>Ondřej Šilháček: </a:t>
            </a:r>
            <a:r>
              <a:rPr lang="cs-CZ" sz="4000" dirty="0" err="1">
                <a:hlinkClick r:id="rId5"/>
              </a:rPr>
              <a:t>Ondrej.Silhacek@mze,cz</a:t>
            </a:r>
            <a:endParaRPr lang="cs-CZ" sz="4000" dirty="0"/>
          </a:p>
          <a:p>
            <a:pPr algn="l"/>
            <a:r>
              <a:rPr lang="cs-CZ" sz="4000" dirty="0"/>
              <a:t>Kateřina </a:t>
            </a:r>
            <a:r>
              <a:rPr lang="cs-CZ" sz="4000" dirty="0" err="1"/>
              <a:t>Hátlová</a:t>
            </a:r>
            <a:r>
              <a:rPr lang="cs-CZ" sz="4000" dirty="0"/>
              <a:t>: </a:t>
            </a:r>
            <a:r>
              <a:rPr lang="cs-CZ" sz="4000" dirty="0">
                <a:hlinkClick r:id="rId6"/>
              </a:rPr>
              <a:t>Kateri.novotna@gmail.com</a:t>
            </a:r>
            <a:r>
              <a:rPr lang="cs-CZ" sz="4000" dirty="0"/>
              <a:t> </a:t>
            </a:r>
          </a:p>
          <a:p>
            <a:pPr algn="l"/>
            <a:r>
              <a:rPr lang="cs-CZ" sz="4000" dirty="0"/>
              <a:t>Michal Dobíhal: </a:t>
            </a:r>
            <a:r>
              <a:rPr lang="cs-CZ" sz="4000" dirty="0">
                <a:hlinkClick r:id="rId7"/>
              </a:rPr>
              <a:t>Michal.Dobihal@mze.cz</a:t>
            </a:r>
            <a:endParaRPr lang="cs-CZ" sz="4000" dirty="0"/>
          </a:p>
          <a:p>
            <a:pPr algn="l"/>
            <a:r>
              <a:rPr lang="cs-CZ" sz="4000" dirty="0"/>
              <a:t>Lucie Šavelková: </a:t>
            </a:r>
            <a:r>
              <a:rPr lang="cs-CZ" sz="4000" dirty="0">
                <a:hlinkClick r:id="rId8"/>
              </a:rPr>
              <a:t>Lucie.Savelkova@szif.cz</a:t>
            </a:r>
            <a:r>
              <a:rPr lang="cs-CZ" sz="4000" dirty="0"/>
              <a:t> </a:t>
            </a:r>
          </a:p>
          <a:p>
            <a:pPr algn="l"/>
            <a:endParaRPr lang="cs-CZ" altLang="cs-CZ" dirty="0"/>
          </a:p>
        </p:txBody>
      </p:sp>
      <p:pic>
        <p:nvPicPr>
          <p:cNvPr id="12" name="Logo MZe">
            <a:extLst>
              <a:ext uri="{FF2B5EF4-FFF2-40B4-BE49-F238E27FC236}">
                <a16:creationId xmlns:a16="http://schemas.microsoft.com/office/drawing/2014/main" id="{85B6CE98-7DC4-4D27-964A-31C6742D00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75248" y="3419852"/>
            <a:ext cx="3133350" cy="1353315"/>
          </a:xfrm>
          <a:prstGeom prst="rect">
            <a:avLst/>
          </a:prstGeom>
        </p:spPr>
      </p:pic>
    </p:spTree>
    <p:extLst>
      <p:ext uri="{BB962C8B-B14F-4D97-AF65-F5344CB8AC3E}">
        <p14:creationId xmlns:p14="http://schemas.microsoft.com/office/powerpoint/2010/main" val="2224073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rázku 33">
            <a:extLst>
              <a:ext uri="{FF2B5EF4-FFF2-40B4-BE49-F238E27FC236}">
                <a16:creationId xmlns:a16="http://schemas.microsoft.com/office/drawing/2014/main" id="{06090265-2EBF-680A-2551-CA983B63AE6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34735" t="64143" r="30494"/>
          <a:stretch/>
        </p:blipFill>
        <p:spPr>
          <a:xfrm>
            <a:off x="0" y="0"/>
            <a:ext cx="24387175" cy="13716007"/>
          </a:xfrm>
          <a:prstGeom prst="rect">
            <a:avLst/>
          </a:prstGeom>
        </p:spPr>
      </p:pic>
      <p:sp>
        <p:nvSpPr>
          <p:cNvPr id="12" name="Vývojový diagram: alternativní postup 11">
            <a:extLst>
              <a:ext uri="{FF2B5EF4-FFF2-40B4-BE49-F238E27FC236}">
                <a16:creationId xmlns:a16="http://schemas.microsoft.com/office/drawing/2014/main" id="{D1563C09-B646-EB5E-BA93-D38D3A1560A7}"/>
              </a:ext>
            </a:extLst>
          </p:cNvPr>
          <p:cNvSpPr/>
          <p:nvPr/>
        </p:nvSpPr>
        <p:spPr>
          <a:xfrm>
            <a:off x="1020259" y="2145021"/>
            <a:ext cx="8960158" cy="1956468"/>
          </a:xfrm>
          <a:prstGeom prst="flowChartAlternateProcess">
            <a:avLst/>
          </a:prstGeom>
          <a:solidFill>
            <a:srgbClr val="1822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ovéPole 5">
            <a:extLst>
              <a:ext uri="{FF2B5EF4-FFF2-40B4-BE49-F238E27FC236}">
                <a16:creationId xmlns:a16="http://schemas.microsoft.com/office/drawing/2014/main" id="{BD027856-33A4-0CEC-A1F4-FFE6BE345386}"/>
              </a:ext>
            </a:extLst>
          </p:cNvPr>
          <p:cNvSpPr txBox="1"/>
          <p:nvPr/>
        </p:nvSpPr>
        <p:spPr>
          <a:xfrm>
            <a:off x="1279162" y="2519283"/>
            <a:ext cx="8701255" cy="1200329"/>
          </a:xfrm>
          <a:prstGeom prst="rect">
            <a:avLst/>
          </a:prstGeom>
          <a:noFill/>
        </p:spPr>
        <p:txBody>
          <a:bodyPr wrap="square" rtlCol="0">
            <a:spAutoFit/>
          </a:bodyPr>
          <a:lstStyle/>
          <a:p>
            <a:r>
              <a:rPr lang="cs-CZ" sz="7200" b="1" dirty="0">
                <a:solidFill>
                  <a:schemeClr val="bg1"/>
                </a:solidFill>
              </a:rPr>
              <a:t>KRAJINNÝ PRVEK</a:t>
            </a:r>
          </a:p>
        </p:txBody>
      </p:sp>
      <p:pic>
        <p:nvPicPr>
          <p:cNvPr id="3" name="Grafický objekt 2" descr="Listnatý strom se souvislou výplní">
            <a:extLst>
              <a:ext uri="{FF2B5EF4-FFF2-40B4-BE49-F238E27FC236}">
                <a16:creationId xmlns:a16="http://schemas.microsoft.com/office/drawing/2014/main" id="{98611D76-CB0F-7292-F7FF-647ADE4561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683" y="8032545"/>
            <a:ext cx="1748590" cy="1748590"/>
          </a:xfrm>
          <a:prstGeom prst="rect">
            <a:avLst/>
          </a:prstGeom>
        </p:spPr>
      </p:pic>
      <p:sp>
        <p:nvSpPr>
          <p:cNvPr id="4" name="TextovéPole 3">
            <a:extLst>
              <a:ext uri="{FF2B5EF4-FFF2-40B4-BE49-F238E27FC236}">
                <a16:creationId xmlns:a16="http://schemas.microsoft.com/office/drawing/2014/main" id="{52CA6F70-A28E-7B75-5300-BC3D072B3CE5}"/>
              </a:ext>
            </a:extLst>
          </p:cNvPr>
          <p:cNvSpPr txBox="1"/>
          <p:nvPr/>
        </p:nvSpPr>
        <p:spPr>
          <a:xfrm>
            <a:off x="2852273" y="7498931"/>
            <a:ext cx="7128144" cy="3416320"/>
          </a:xfrm>
          <a:prstGeom prst="rect">
            <a:avLst/>
          </a:prstGeom>
          <a:noFill/>
        </p:spPr>
        <p:txBody>
          <a:bodyPr wrap="square" rtlCol="0">
            <a:spAutoFit/>
          </a:bodyPr>
          <a:lstStyle/>
          <a:p>
            <a:pPr algn="ctr"/>
            <a:r>
              <a:rPr lang="cs-CZ" sz="7200" b="1" dirty="0">
                <a:solidFill>
                  <a:srgbClr val="121B0A"/>
                </a:solidFill>
              </a:rPr>
              <a:t>EKOLOGICKY VÝZNAMNÝ PRVEK</a:t>
            </a:r>
          </a:p>
        </p:txBody>
      </p:sp>
      <p:sp>
        <p:nvSpPr>
          <p:cNvPr id="11" name="TextovéPole 10">
            <a:extLst>
              <a:ext uri="{FF2B5EF4-FFF2-40B4-BE49-F238E27FC236}">
                <a16:creationId xmlns:a16="http://schemas.microsoft.com/office/drawing/2014/main" id="{7338F542-3102-FA5F-4164-7C2B56D20383}"/>
              </a:ext>
            </a:extLst>
          </p:cNvPr>
          <p:cNvSpPr txBox="1"/>
          <p:nvPr/>
        </p:nvSpPr>
        <p:spPr>
          <a:xfrm>
            <a:off x="26861065" y="3072348"/>
            <a:ext cx="11623306" cy="3785652"/>
          </a:xfrm>
          <a:prstGeom prst="rect">
            <a:avLst/>
          </a:prstGeom>
          <a:noFill/>
        </p:spPr>
        <p:txBody>
          <a:bodyPr wrap="square">
            <a:spAutoFit/>
          </a:bodyPr>
          <a:lstStyle/>
          <a:p>
            <a:r>
              <a:rPr lang="cs-CZ" sz="4000" dirty="0"/>
              <a:t>Krajinné prvky (KP) jsou historicky vzniklé přírodní nebo uměle vytvořené útvary, které mají alespoň částečnou společnou hranici se zemědělskou půdou vedenou v evidenci využití půdy podle uživatelských vztahů a nacházejí se úplně nebo částečně na zemědělské půdě.</a:t>
            </a:r>
          </a:p>
        </p:txBody>
      </p:sp>
      <p:sp>
        <p:nvSpPr>
          <p:cNvPr id="14" name="Šipka: dolů 13">
            <a:extLst>
              <a:ext uri="{FF2B5EF4-FFF2-40B4-BE49-F238E27FC236}">
                <a16:creationId xmlns:a16="http://schemas.microsoft.com/office/drawing/2014/main" id="{91D85583-AE0B-C3C8-46A6-9BB4582D72C0}"/>
              </a:ext>
            </a:extLst>
          </p:cNvPr>
          <p:cNvSpPr/>
          <p:nvPr/>
        </p:nvSpPr>
        <p:spPr>
          <a:xfrm>
            <a:off x="5076336" y="4637580"/>
            <a:ext cx="1901977" cy="2220420"/>
          </a:xfrm>
          <a:prstGeom prst="downArrow">
            <a:avLst/>
          </a:prstGeom>
          <a:solidFill>
            <a:srgbClr val="515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fický objekt 14" descr="Databáze se souvislou výplní">
            <a:extLst>
              <a:ext uri="{FF2B5EF4-FFF2-40B4-BE49-F238E27FC236}">
                <a16:creationId xmlns:a16="http://schemas.microsoft.com/office/drawing/2014/main" id="{4F96B527-2D5F-9645-E974-09E94E270C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406759" y="7896188"/>
            <a:ext cx="2021305" cy="2021305"/>
          </a:xfrm>
          <a:prstGeom prst="rect">
            <a:avLst/>
          </a:prstGeom>
        </p:spPr>
      </p:pic>
      <p:sp>
        <p:nvSpPr>
          <p:cNvPr id="16" name="TextovéPole 15">
            <a:extLst>
              <a:ext uri="{FF2B5EF4-FFF2-40B4-BE49-F238E27FC236}">
                <a16:creationId xmlns:a16="http://schemas.microsoft.com/office/drawing/2014/main" id="{DCEEFCD4-BFA4-0287-308C-DB6F1FA602D3}"/>
              </a:ext>
            </a:extLst>
          </p:cNvPr>
          <p:cNvSpPr txBox="1"/>
          <p:nvPr/>
        </p:nvSpPr>
        <p:spPr>
          <a:xfrm>
            <a:off x="16460744" y="7896188"/>
            <a:ext cx="7128144" cy="2308324"/>
          </a:xfrm>
          <a:prstGeom prst="rect">
            <a:avLst/>
          </a:prstGeom>
          <a:noFill/>
        </p:spPr>
        <p:txBody>
          <a:bodyPr wrap="square" rtlCol="0">
            <a:spAutoFit/>
          </a:bodyPr>
          <a:lstStyle/>
          <a:p>
            <a:pPr algn="ctr"/>
            <a:r>
              <a:rPr lang="cs-CZ" sz="7200" b="1" dirty="0">
                <a:solidFill>
                  <a:srgbClr val="121B0A"/>
                </a:solidFill>
              </a:rPr>
              <a:t>EVIDENCE VYUŽITÍ PŮDY</a:t>
            </a:r>
          </a:p>
        </p:txBody>
      </p:sp>
      <p:sp>
        <p:nvSpPr>
          <p:cNvPr id="17" name="TextovéPole 16">
            <a:extLst>
              <a:ext uri="{FF2B5EF4-FFF2-40B4-BE49-F238E27FC236}">
                <a16:creationId xmlns:a16="http://schemas.microsoft.com/office/drawing/2014/main" id="{4F258F6C-B97E-BBF9-090D-61A5508FFC51}"/>
              </a:ext>
            </a:extLst>
          </p:cNvPr>
          <p:cNvSpPr txBox="1"/>
          <p:nvPr/>
        </p:nvSpPr>
        <p:spPr>
          <a:xfrm>
            <a:off x="11058792" y="8450185"/>
            <a:ext cx="2657208" cy="1200329"/>
          </a:xfrm>
          <a:prstGeom prst="rect">
            <a:avLst/>
          </a:prstGeom>
          <a:noFill/>
        </p:spPr>
        <p:txBody>
          <a:bodyPr wrap="square" rtlCol="0">
            <a:spAutoFit/>
          </a:bodyPr>
          <a:lstStyle/>
          <a:p>
            <a:pPr algn="ctr"/>
            <a:r>
              <a:rPr lang="cs-CZ" sz="7200" b="1" dirty="0">
                <a:solidFill>
                  <a:srgbClr val="121B0A"/>
                </a:solidFill>
              </a:rPr>
              <a:t>v</a:t>
            </a:r>
          </a:p>
        </p:txBody>
      </p:sp>
    </p:spTree>
    <p:extLst>
      <p:ext uri="{BB962C8B-B14F-4D97-AF65-F5344CB8AC3E}">
        <p14:creationId xmlns:p14="http://schemas.microsoft.com/office/powerpoint/2010/main" val="325739959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ráva, strom, exteriér, pole&#10;&#10;Popis byl vytvořen automaticky">
            <a:extLst>
              <a:ext uri="{FF2B5EF4-FFF2-40B4-BE49-F238E27FC236}">
                <a16:creationId xmlns:a16="http://schemas.microsoft.com/office/drawing/2014/main" id="{5D8F5F07-E289-9031-B6AE-46798796C1D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0520" b="12260"/>
          <a:stretch/>
        </p:blipFill>
        <p:spPr>
          <a:xfrm>
            <a:off x="7958418" y="0"/>
            <a:ext cx="16922887" cy="13716000"/>
          </a:xfrm>
          <a:prstGeom prst="rect">
            <a:avLst/>
          </a:prstGeom>
        </p:spPr>
      </p:pic>
      <p:sp>
        <p:nvSpPr>
          <p:cNvPr id="4" name="Obdélník 3">
            <a:extLst>
              <a:ext uri="{FF2B5EF4-FFF2-40B4-BE49-F238E27FC236}">
                <a16:creationId xmlns:a16="http://schemas.microsoft.com/office/drawing/2014/main" id="{0387CC39-5253-41BE-ABDD-5D6BC397F717}"/>
              </a:ext>
            </a:extLst>
          </p:cNvPr>
          <p:cNvSpPr/>
          <p:nvPr/>
        </p:nvSpPr>
        <p:spPr>
          <a:xfrm>
            <a:off x="4185694" y="7387387"/>
            <a:ext cx="8343482" cy="33447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8518A04A-5C1F-3710-D48E-71C2D940AE6D}"/>
              </a:ext>
            </a:extLst>
          </p:cNvPr>
          <p:cNvSpPr txBox="1"/>
          <p:nvPr/>
        </p:nvSpPr>
        <p:spPr>
          <a:xfrm>
            <a:off x="4437944" y="7782500"/>
            <a:ext cx="7755643" cy="2554545"/>
          </a:xfrm>
          <a:prstGeom prst="rect">
            <a:avLst/>
          </a:prstGeom>
          <a:noFill/>
        </p:spPr>
        <p:txBody>
          <a:bodyPr wrap="square" rtlCol="0">
            <a:spAutoFit/>
          </a:bodyPr>
          <a:lstStyle/>
          <a:p>
            <a:pPr algn="r"/>
            <a:r>
              <a:rPr lang="cs-CZ" sz="8000" b="1" dirty="0">
                <a:solidFill>
                  <a:srgbClr val="273901"/>
                </a:solidFill>
              </a:rPr>
              <a:t>DATOVÉ </a:t>
            </a:r>
          </a:p>
          <a:p>
            <a:pPr algn="r"/>
            <a:r>
              <a:rPr lang="cs-CZ" sz="8000" b="1" dirty="0">
                <a:solidFill>
                  <a:srgbClr val="273901"/>
                </a:solidFill>
              </a:rPr>
              <a:t>SADY</a:t>
            </a:r>
          </a:p>
        </p:txBody>
      </p:sp>
      <p:pic>
        <p:nvPicPr>
          <p:cNvPr id="6" name="Grafický objekt 5" descr="Databáze se souvislou výplní">
            <a:extLst>
              <a:ext uri="{FF2B5EF4-FFF2-40B4-BE49-F238E27FC236}">
                <a16:creationId xmlns:a16="http://schemas.microsoft.com/office/drawing/2014/main" id="{31BCC3F0-EEFB-C846-E447-603198AFF0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7529" y="7897769"/>
            <a:ext cx="2021305" cy="2021305"/>
          </a:xfrm>
          <a:prstGeom prst="rect">
            <a:avLst/>
          </a:prstGeom>
        </p:spPr>
      </p:pic>
    </p:spTree>
    <p:extLst>
      <p:ext uri="{BB962C8B-B14F-4D97-AF65-F5344CB8AC3E}">
        <p14:creationId xmlns:p14="http://schemas.microsoft.com/office/powerpoint/2010/main" val="509769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fický objekt 31" descr="Přičíst se souvislou výplní">
            <a:extLst>
              <a:ext uri="{FF2B5EF4-FFF2-40B4-BE49-F238E27FC236}">
                <a16:creationId xmlns:a16="http://schemas.microsoft.com/office/drawing/2014/main" id="{8CCA9FCB-B371-E2DE-B5B1-E3CC01C078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621098" y="6369703"/>
            <a:ext cx="1666902" cy="1666902"/>
          </a:xfrm>
          <a:prstGeom prst="rect">
            <a:avLst/>
          </a:prstGeom>
        </p:spPr>
      </p:pic>
      <p:sp>
        <p:nvSpPr>
          <p:cNvPr id="33" name="TextovéPole 32">
            <a:extLst>
              <a:ext uri="{FF2B5EF4-FFF2-40B4-BE49-F238E27FC236}">
                <a16:creationId xmlns:a16="http://schemas.microsoft.com/office/drawing/2014/main" id="{07EF354B-E52C-4A26-7628-6B3E73CEC34B}"/>
              </a:ext>
            </a:extLst>
          </p:cNvPr>
          <p:cNvSpPr txBox="1"/>
          <p:nvPr/>
        </p:nvSpPr>
        <p:spPr>
          <a:xfrm>
            <a:off x="13531970" y="8971651"/>
            <a:ext cx="11341147" cy="923330"/>
          </a:xfrm>
          <a:prstGeom prst="rect">
            <a:avLst/>
          </a:prstGeom>
          <a:noFill/>
        </p:spPr>
        <p:txBody>
          <a:bodyPr wrap="square" rtlCol="0">
            <a:spAutoFit/>
          </a:bodyPr>
          <a:lstStyle/>
          <a:p>
            <a:r>
              <a:rPr lang="cs-CZ" sz="5400" b="1" dirty="0">
                <a:effectLst>
                  <a:outerShdw blurRad="38100" dist="38100" dir="2700000" algn="tl">
                    <a:srgbClr val="000000">
                      <a:alpha val="43137"/>
                    </a:srgbClr>
                  </a:outerShdw>
                </a:effectLst>
              </a:rPr>
              <a:t>Malé krajinné prvky</a:t>
            </a:r>
            <a:r>
              <a:rPr lang="en-GB" sz="5400" b="1" dirty="0">
                <a:effectLst>
                  <a:outerShdw blurRad="38100" dist="38100" dir="2700000" algn="tl">
                    <a:srgbClr val="000000">
                      <a:alpha val="43137"/>
                    </a:srgbClr>
                  </a:outerShdw>
                </a:effectLst>
              </a:rPr>
              <a:t> (S</a:t>
            </a:r>
            <a:r>
              <a:rPr lang="cs-CZ" sz="5400" b="1" dirty="0">
                <a:effectLst>
                  <a:outerShdw blurRad="38100" dist="38100" dir="2700000" algn="tl">
                    <a:srgbClr val="000000">
                      <a:alpha val="43137"/>
                    </a:srgbClr>
                  </a:outerShdw>
                </a:effectLst>
              </a:rPr>
              <a:t>LF</a:t>
            </a:r>
            <a:r>
              <a:rPr lang="en-GB" sz="5400" b="1" dirty="0">
                <a:effectLst>
                  <a:outerShdw blurRad="38100" dist="38100" dir="2700000" algn="tl">
                    <a:srgbClr val="000000">
                      <a:alpha val="43137"/>
                    </a:srgbClr>
                  </a:outerShdw>
                </a:effectLst>
              </a:rPr>
              <a:t>)</a:t>
            </a:r>
          </a:p>
        </p:txBody>
      </p:sp>
      <p:sp>
        <p:nvSpPr>
          <p:cNvPr id="31" name="Obdélník: se zakulacenými rohy 30">
            <a:extLst>
              <a:ext uri="{FF2B5EF4-FFF2-40B4-BE49-F238E27FC236}">
                <a16:creationId xmlns:a16="http://schemas.microsoft.com/office/drawing/2014/main" id="{4654A386-C0E6-F73A-7527-5D0921A0151B}"/>
              </a:ext>
            </a:extLst>
          </p:cNvPr>
          <p:cNvSpPr/>
          <p:nvPr/>
        </p:nvSpPr>
        <p:spPr>
          <a:xfrm>
            <a:off x="360947" y="2887579"/>
            <a:ext cx="10058400" cy="16362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fický objekt 14" descr="Mapa s pokladem se souvislou výplní">
            <a:extLst>
              <a:ext uri="{FF2B5EF4-FFF2-40B4-BE49-F238E27FC236}">
                <a16:creationId xmlns:a16="http://schemas.microsoft.com/office/drawing/2014/main" id="{1E86494C-7325-C9D6-C88F-1709BF4F15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943128" y="-2630823"/>
            <a:ext cx="1884989" cy="1884989"/>
          </a:xfrm>
          <a:prstGeom prst="rect">
            <a:avLst/>
          </a:prstGeom>
        </p:spPr>
      </p:pic>
      <p:pic>
        <p:nvPicPr>
          <p:cNvPr id="17" name="Grafický objekt 16" descr="Pruhový graf se sestupným trendem se souvislou výplní">
            <a:extLst>
              <a:ext uri="{FF2B5EF4-FFF2-40B4-BE49-F238E27FC236}">
                <a16:creationId xmlns:a16="http://schemas.microsoft.com/office/drawing/2014/main" id="{BB1308EE-6E03-6B7E-AC30-5F7547E0BC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163374" y="725967"/>
            <a:ext cx="1884989" cy="1884989"/>
          </a:xfrm>
          <a:prstGeom prst="rect">
            <a:avLst/>
          </a:prstGeom>
        </p:spPr>
      </p:pic>
      <p:cxnSp>
        <p:nvCxnSpPr>
          <p:cNvPr id="23" name="Přímá spojnice 22">
            <a:extLst>
              <a:ext uri="{FF2B5EF4-FFF2-40B4-BE49-F238E27FC236}">
                <a16:creationId xmlns:a16="http://schemas.microsoft.com/office/drawing/2014/main" id="{1C856E0B-CA63-1FF4-0AC0-5D09BF502D25}"/>
              </a:ext>
            </a:extLst>
          </p:cNvPr>
          <p:cNvCxnSpPr/>
          <p:nvPr/>
        </p:nvCxnSpPr>
        <p:spPr>
          <a:xfrm>
            <a:off x="12241713" y="745958"/>
            <a:ext cx="0" cy="12224084"/>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ovéPole 24">
            <a:extLst>
              <a:ext uri="{FF2B5EF4-FFF2-40B4-BE49-F238E27FC236}">
                <a16:creationId xmlns:a16="http://schemas.microsoft.com/office/drawing/2014/main" id="{CAD0A563-95B4-9354-E882-5F1F8C98D8D7}"/>
              </a:ext>
            </a:extLst>
          </p:cNvPr>
          <p:cNvSpPr txBox="1"/>
          <p:nvPr/>
        </p:nvSpPr>
        <p:spPr>
          <a:xfrm>
            <a:off x="570115" y="1031665"/>
            <a:ext cx="9553095" cy="923330"/>
          </a:xfrm>
          <a:prstGeom prst="rect">
            <a:avLst/>
          </a:prstGeom>
          <a:noFill/>
        </p:spPr>
        <p:txBody>
          <a:bodyPr wrap="square" rtlCol="0">
            <a:spAutoFit/>
          </a:bodyPr>
          <a:lstStyle/>
          <a:p>
            <a:r>
              <a:rPr lang="cs-CZ" sz="5400" b="1" dirty="0"/>
              <a:t>NÁRODNÍ</a:t>
            </a:r>
          </a:p>
        </p:txBody>
      </p:sp>
      <p:sp>
        <p:nvSpPr>
          <p:cNvPr id="26" name="TextovéPole 25">
            <a:extLst>
              <a:ext uri="{FF2B5EF4-FFF2-40B4-BE49-F238E27FC236}">
                <a16:creationId xmlns:a16="http://schemas.microsoft.com/office/drawing/2014/main" id="{E692FA31-E507-06B4-ADA1-93BB52544819}"/>
              </a:ext>
            </a:extLst>
          </p:cNvPr>
          <p:cNvSpPr txBox="1"/>
          <p:nvPr/>
        </p:nvSpPr>
        <p:spPr>
          <a:xfrm>
            <a:off x="13005302" y="1031665"/>
            <a:ext cx="9553095" cy="923330"/>
          </a:xfrm>
          <a:prstGeom prst="rect">
            <a:avLst/>
          </a:prstGeom>
          <a:noFill/>
        </p:spPr>
        <p:txBody>
          <a:bodyPr wrap="square" rtlCol="0">
            <a:spAutoFit/>
          </a:bodyPr>
          <a:lstStyle/>
          <a:p>
            <a:r>
              <a:rPr lang="cs-CZ" sz="5400" b="1" dirty="0"/>
              <a:t>EVROPSKÉ</a:t>
            </a:r>
          </a:p>
        </p:txBody>
      </p:sp>
      <p:sp>
        <p:nvSpPr>
          <p:cNvPr id="27" name="TextovéPole 26">
            <a:extLst>
              <a:ext uri="{FF2B5EF4-FFF2-40B4-BE49-F238E27FC236}">
                <a16:creationId xmlns:a16="http://schemas.microsoft.com/office/drawing/2014/main" id="{E0D941B3-1DCB-7E3E-7974-6FC427961140}"/>
              </a:ext>
            </a:extLst>
          </p:cNvPr>
          <p:cNvSpPr txBox="1"/>
          <p:nvPr/>
        </p:nvSpPr>
        <p:spPr>
          <a:xfrm>
            <a:off x="570115" y="2671217"/>
            <a:ext cx="11341147" cy="9233297"/>
          </a:xfrm>
          <a:prstGeom prst="rect">
            <a:avLst/>
          </a:prstGeom>
          <a:noFill/>
        </p:spPr>
        <p:txBody>
          <a:bodyPr wrap="square" rtlCol="0">
            <a:spAutoFit/>
          </a:bodyPr>
          <a:lstStyle/>
          <a:p>
            <a:pPr>
              <a:lnSpc>
                <a:spcPct val="200000"/>
              </a:lnSpc>
            </a:pPr>
            <a:r>
              <a:rPr lang="cs-CZ" sz="5400" i="1" dirty="0">
                <a:solidFill>
                  <a:schemeClr val="bg1">
                    <a:lumMod val="50000"/>
                  </a:schemeClr>
                </a:solidFill>
              </a:rPr>
              <a:t>Ekologicky významné prvky (LF-EFA)</a:t>
            </a:r>
          </a:p>
          <a:p>
            <a:pPr>
              <a:lnSpc>
                <a:spcPct val="200000"/>
              </a:lnSpc>
            </a:pPr>
            <a:r>
              <a:rPr lang="cs-CZ" sz="5400" dirty="0">
                <a:solidFill>
                  <a:schemeClr val="bg1">
                    <a:lumMod val="50000"/>
                  </a:schemeClr>
                </a:solidFill>
              </a:rPr>
              <a:t>Významné krajinné prvky (VKP)</a:t>
            </a:r>
          </a:p>
          <a:p>
            <a:pPr>
              <a:lnSpc>
                <a:spcPct val="200000"/>
              </a:lnSpc>
            </a:pPr>
            <a:r>
              <a:rPr lang="cs-CZ" sz="5400" dirty="0">
                <a:solidFill>
                  <a:schemeClr val="bg1">
                    <a:lumMod val="50000"/>
                  </a:schemeClr>
                </a:solidFill>
              </a:rPr>
              <a:t>Základní báze geografických dat (ZABAGED)</a:t>
            </a:r>
          </a:p>
          <a:p>
            <a:pPr>
              <a:lnSpc>
                <a:spcPct val="200000"/>
              </a:lnSpc>
            </a:pPr>
            <a:r>
              <a:rPr lang="cs-CZ" sz="5400" dirty="0">
                <a:solidFill>
                  <a:schemeClr val="bg1">
                    <a:lumMod val="50000"/>
                  </a:schemeClr>
                </a:solidFill>
              </a:rPr>
              <a:t>Krajinný pokryv (OLIL)</a:t>
            </a:r>
          </a:p>
          <a:p>
            <a:endParaRPr lang="cs-CZ" sz="5400" dirty="0"/>
          </a:p>
        </p:txBody>
      </p:sp>
      <p:sp>
        <p:nvSpPr>
          <p:cNvPr id="28" name="TextovéPole 27">
            <a:extLst>
              <a:ext uri="{FF2B5EF4-FFF2-40B4-BE49-F238E27FC236}">
                <a16:creationId xmlns:a16="http://schemas.microsoft.com/office/drawing/2014/main" id="{7FD2CD0F-C475-715B-C0C7-3B037675D166}"/>
              </a:ext>
            </a:extLst>
          </p:cNvPr>
          <p:cNvSpPr txBox="1"/>
          <p:nvPr/>
        </p:nvSpPr>
        <p:spPr>
          <a:xfrm>
            <a:off x="13005302" y="3140346"/>
            <a:ext cx="11341147" cy="923330"/>
          </a:xfrm>
          <a:prstGeom prst="rect">
            <a:avLst/>
          </a:prstGeom>
          <a:noFill/>
        </p:spPr>
        <p:txBody>
          <a:bodyPr wrap="square" rtlCol="0">
            <a:spAutoFit/>
          </a:bodyPr>
          <a:lstStyle/>
          <a:p>
            <a:r>
              <a:rPr lang="en-GB" sz="5400" dirty="0"/>
              <a:t>Small Woody Features (SWF)</a:t>
            </a:r>
          </a:p>
        </p:txBody>
      </p:sp>
    </p:spTree>
    <p:extLst>
      <p:ext uri="{BB962C8B-B14F-4D97-AF65-F5344CB8AC3E}">
        <p14:creationId xmlns:p14="http://schemas.microsoft.com/office/powerpoint/2010/main" val="2896344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ráva, strom, exteriér, pole&#10;&#10;Popis byl vytvořen automaticky">
            <a:extLst>
              <a:ext uri="{FF2B5EF4-FFF2-40B4-BE49-F238E27FC236}">
                <a16:creationId xmlns:a16="http://schemas.microsoft.com/office/drawing/2014/main" id="{5D8F5F07-E289-9031-B6AE-46798796C1D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4038" r="30442" b="27758"/>
          <a:stretch/>
        </p:blipFill>
        <p:spPr>
          <a:xfrm>
            <a:off x="7972424" y="0"/>
            <a:ext cx="16414751" cy="13716000"/>
          </a:xfrm>
          <a:prstGeom prst="rect">
            <a:avLst/>
          </a:prstGeom>
        </p:spPr>
      </p:pic>
      <p:sp>
        <p:nvSpPr>
          <p:cNvPr id="4" name="Obdélník 3">
            <a:extLst>
              <a:ext uri="{FF2B5EF4-FFF2-40B4-BE49-F238E27FC236}">
                <a16:creationId xmlns:a16="http://schemas.microsoft.com/office/drawing/2014/main" id="{0387CC39-5253-41BE-ABDD-5D6BC397F717}"/>
              </a:ext>
            </a:extLst>
          </p:cNvPr>
          <p:cNvSpPr/>
          <p:nvPr/>
        </p:nvSpPr>
        <p:spPr>
          <a:xfrm>
            <a:off x="4185694" y="7387387"/>
            <a:ext cx="8343482" cy="33447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8518A04A-5C1F-3710-D48E-71C2D940AE6D}"/>
              </a:ext>
            </a:extLst>
          </p:cNvPr>
          <p:cNvSpPr txBox="1"/>
          <p:nvPr/>
        </p:nvSpPr>
        <p:spPr>
          <a:xfrm>
            <a:off x="457201" y="7782503"/>
            <a:ext cx="11714250" cy="2554545"/>
          </a:xfrm>
          <a:prstGeom prst="rect">
            <a:avLst/>
          </a:prstGeom>
          <a:noFill/>
        </p:spPr>
        <p:txBody>
          <a:bodyPr wrap="square" rtlCol="0">
            <a:spAutoFit/>
          </a:bodyPr>
          <a:lstStyle/>
          <a:p>
            <a:pPr algn="r"/>
            <a:r>
              <a:rPr lang="cs-CZ" sz="8000" b="1" dirty="0">
                <a:solidFill>
                  <a:srgbClr val="273901"/>
                </a:solidFill>
              </a:rPr>
              <a:t>VÝBĚR TESTOVACÍCH ÚZEMÍ</a:t>
            </a:r>
          </a:p>
        </p:txBody>
      </p:sp>
    </p:spTree>
    <p:extLst>
      <p:ext uri="{BB962C8B-B14F-4D97-AF65-F5344CB8AC3E}">
        <p14:creationId xmlns:p14="http://schemas.microsoft.com/office/powerpoint/2010/main" val="176264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ráva, strom, exteriér, pole&#10;&#10;Popis byl vytvořen automaticky">
            <a:extLst>
              <a:ext uri="{FF2B5EF4-FFF2-40B4-BE49-F238E27FC236}">
                <a16:creationId xmlns:a16="http://schemas.microsoft.com/office/drawing/2014/main" id="{5D8F5F07-E289-9031-B6AE-46798796C1D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9558" t="24038" b="27643"/>
          <a:stretch/>
        </p:blipFill>
        <p:spPr>
          <a:xfrm>
            <a:off x="0" y="0"/>
            <a:ext cx="7183688" cy="13748657"/>
          </a:xfrm>
          <a:prstGeom prst="rect">
            <a:avLst/>
          </a:prstGeom>
        </p:spPr>
      </p:pic>
      <p:sp>
        <p:nvSpPr>
          <p:cNvPr id="4" name="Obdélník 3">
            <a:extLst>
              <a:ext uri="{FF2B5EF4-FFF2-40B4-BE49-F238E27FC236}">
                <a16:creationId xmlns:a16="http://schemas.microsoft.com/office/drawing/2014/main" id="{0387CC39-5253-41BE-ABDD-5D6BC397F717}"/>
              </a:ext>
            </a:extLst>
          </p:cNvPr>
          <p:cNvSpPr/>
          <p:nvPr/>
        </p:nvSpPr>
        <p:spPr>
          <a:xfrm>
            <a:off x="4185694" y="7387387"/>
            <a:ext cx="8343482" cy="33447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8518A04A-5C1F-3710-D48E-71C2D940AE6D}"/>
              </a:ext>
            </a:extLst>
          </p:cNvPr>
          <p:cNvSpPr txBox="1"/>
          <p:nvPr/>
        </p:nvSpPr>
        <p:spPr>
          <a:xfrm>
            <a:off x="4185694" y="8398056"/>
            <a:ext cx="11714250" cy="1323439"/>
          </a:xfrm>
          <a:prstGeom prst="rect">
            <a:avLst/>
          </a:prstGeom>
          <a:noFill/>
        </p:spPr>
        <p:txBody>
          <a:bodyPr wrap="square" rtlCol="0">
            <a:spAutoFit/>
          </a:bodyPr>
          <a:lstStyle/>
          <a:p>
            <a:r>
              <a:rPr lang="cs-CZ" sz="8000" b="1" dirty="0">
                <a:solidFill>
                  <a:srgbClr val="273901"/>
                </a:solidFill>
              </a:rPr>
              <a:t>PARAMETRY</a:t>
            </a:r>
          </a:p>
        </p:txBody>
      </p:sp>
      <p:sp>
        <p:nvSpPr>
          <p:cNvPr id="2" name="Obdélník: se zakulacenými rohy 1">
            <a:extLst>
              <a:ext uri="{FF2B5EF4-FFF2-40B4-BE49-F238E27FC236}">
                <a16:creationId xmlns:a16="http://schemas.microsoft.com/office/drawing/2014/main" id="{00760EFB-4504-19C3-CA68-B511E6B88E31}"/>
              </a:ext>
            </a:extLst>
          </p:cNvPr>
          <p:cNvSpPr/>
          <p:nvPr/>
        </p:nvSpPr>
        <p:spPr>
          <a:xfrm>
            <a:off x="11745659" y="1106912"/>
            <a:ext cx="11714250" cy="1876922"/>
          </a:xfrm>
          <a:prstGeom prst="roundRect">
            <a:avLst/>
          </a:prstGeom>
          <a:solidFill>
            <a:srgbClr val="F6BB03"/>
          </a:solidFill>
          <a:ln>
            <a:solidFill>
              <a:srgbClr val="F6BB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ovéPole 6">
            <a:extLst>
              <a:ext uri="{FF2B5EF4-FFF2-40B4-BE49-F238E27FC236}">
                <a16:creationId xmlns:a16="http://schemas.microsoft.com/office/drawing/2014/main" id="{CF706D36-E558-FF3D-3F93-D0611246F587}"/>
              </a:ext>
            </a:extLst>
          </p:cNvPr>
          <p:cNvSpPr txBox="1"/>
          <p:nvPr/>
        </p:nvSpPr>
        <p:spPr>
          <a:xfrm>
            <a:off x="12198351" y="1583708"/>
            <a:ext cx="11261558" cy="923330"/>
          </a:xfrm>
          <a:prstGeom prst="rect">
            <a:avLst/>
          </a:prstGeom>
          <a:noFill/>
        </p:spPr>
        <p:txBody>
          <a:bodyPr wrap="square" rtlCol="0">
            <a:spAutoFit/>
          </a:bodyPr>
          <a:lstStyle/>
          <a:p>
            <a:r>
              <a:rPr lang="cs-CZ" sz="5400" dirty="0"/>
              <a:t>Počet krajinných prvků</a:t>
            </a:r>
            <a:endParaRPr lang="en-GB" sz="5400" dirty="0"/>
          </a:p>
        </p:txBody>
      </p:sp>
      <p:sp>
        <p:nvSpPr>
          <p:cNvPr id="8" name="Obdélník: se zakulacenými rohy 7">
            <a:extLst>
              <a:ext uri="{FF2B5EF4-FFF2-40B4-BE49-F238E27FC236}">
                <a16:creationId xmlns:a16="http://schemas.microsoft.com/office/drawing/2014/main" id="{BBD10A3F-7BD5-DDC2-0B81-6E0B9FA081F5}"/>
              </a:ext>
            </a:extLst>
          </p:cNvPr>
          <p:cNvSpPr/>
          <p:nvPr/>
        </p:nvSpPr>
        <p:spPr>
          <a:xfrm>
            <a:off x="11745659" y="3308688"/>
            <a:ext cx="11714250" cy="1876922"/>
          </a:xfrm>
          <a:prstGeom prst="roundRect">
            <a:avLst/>
          </a:prstGeom>
          <a:solidFill>
            <a:srgbClr val="F6BB03"/>
          </a:solidFill>
          <a:ln>
            <a:solidFill>
              <a:srgbClr val="F6BB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ovéPole 8">
            <a:extLst>
              <a:ext uri="{FF2B5EF4-FFF2-40B4-BE49-F238E27FC236}">
                <a16:creationId xmlns:a16="http://schemas.microsoft.com/office/drawing/2014/main" id="{169D986C-20AB-01D5-09AA-B5FCED4C4D0B}"/>
              </a:ext>
            </a:extLst>
          </p:cNvPr>
          <p:cNvSpPr txBox="1"/>
          <p:nvPr/>
        </p:nvSpPr>
        <p:spPr>
          <a:xfrm>
            <a:off x="12198351" y="3785484"/>
            <a:ext cx="11261558" cy="923330"/>
          </a:xfrm>
          <a:prstGeom prst="rect">
            <a:avLst/>
          </a:prstGeom>
          <a:noFill/>
        </p:spPr>
        <p:txBody>
          <a:bodyPr wrap="square" rtlCol="0">
            <a:spAutoFit/>
          </a:bodyPr>
          <a:lstStyle/>
          <a:p>
            <a:r>
              <a:rPr lang="cs-CZ" sz="5400" dirty="0"/>
              <a:t>Rozmanitost krajinných prvků</a:t>
            </a:r>
            <a:endParaRPr lang="en-GB" sz="5400" dirty="0"/>
          </a:p>
        </p:txBody>
      </p:sp>
      <p:sp>
        <p:nvSpPr>
          <p:cNvPr id="10" name="Obdélník: se zakulacenými rohy 9">
            <a:extLst>
              <a:ext uri="{FF2B5EF4-FFF2-40B4-BE49-F238E27FC236}">
                <a16:creationId xmlns:a16="http://schemas.microsoft.com/office/drawing/2014/main" id="{25A85AAB-51B3-9D2E-7392-E59DAF0756AD}"/>
              </a:ext>
            </a:extLst>
          </p:cNvPr>
          <p:cNvSpPr/>
          <p:nvPr/>
        </p:nvSpPr>
        <p:spPr>
          <a:xfrm>
            <a:off x="11745659" y="5662406"/>
            <a:ext cx="11714250" cy="1876922"/>
          </a:xfrm>
          <a:prstGeom prst="roundRect">
            <a:avLst/>
          </a:prstGeom>
          <a:solidFill>
            <a:srgbClr val="F6BB03"/>
          </a:solidFill>
          <a:ln>
            <a:solidFill>
              <a:srgbClr val="F6BB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ovéPole 10">
            <a:extLst>
              <a:ext uri="{FF2B5EF4-FFF2-40B4-BE49-F238E27FC236}">
                <a16:creationId xmlns:a16="http://schemas.microsoft.com/office/drawing/2014/main" id="{B3666461-E4B3-312C-36A1-34B2EA57C823}"/>
              </a:ext>
            </a:extLst>
          </p:cNvPr>
          <p:cNvSpPr txBox="1"/>
          <p:nvPr/>
        </p:nvSpPr>
        <p:spPr>
          <a:xfrm>
            <a:off x="12198351" y="6139202"/>
            <a:ext cx="11261558" cy="923330"/>
          </a:xfrm>
          <a:prstGeom prst="rect">
            <a:avLst/>
          </a:prstGeom>
          <a:noFill/>
        </p:spPr>
        <p:txBody>
          <a:bodyPr wrap="square" rtlCol="0">
            <a:spAutoFit/>
          </a:bodyPr>
          <a:lstStyle/>
          <a:p>
            <a:r>
              <a:rPr lang="cs-CZ" sz="5400" dirty="0"/>
              <a:t>Terénní reliéf</a:t>
            </a:r>
            <a:endParaRPr lang="en-GB" sz="5400" dirty="0"/>
          </a:p>
        </p:txBody>
      </p:sp>
      <p:sp>
        <p:nvSpPr>
          <p:cNvPr id="12" name="Obdélník: se zakulacenými rohy 11">
            <a:extLst>
              <a:ext uri="{FF2B5EF4-FFF2-40B4-BE49-F238E27FC236}">
                <a16:creationId xmlns:a16="http://schemas.microsoft.com/office/drawing/2014/main" id="{490D938B-39B2-BBDC-D15D-60BB523E684B}"/>
              </a:ext>
            </a:extLst>
          </p:cNvPr>
          <p:cNvSpPr/>
          <p:nvPr/>
        </p:nvSpPr>
        <p:spPr>
          <a:xfrm>
            <a:off x="11745659" y="8016124"/>
            <a:ext cx="11714250" cy="1876922"/>
          </a:xfrm>
          <a:prstGeom prst="roundRect">
            <a:avLst/>
          </a:prstGeom>
          <a:solidFill>
            <a:srgbClr val="F6B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ovéPole 12">
            <a:extLst>
              <a:ext uri="{FF2B5EF4-FFF2-40B4-BE49-F238E27FC236}">
                <a16:creationId xmlns:a16="http://schemas.microsoft.com/office/drawing/2014/main" id="{E3949DCF-048B-E2EA-5B0E-FB297A7536D5}"/>
              </a:ext>
            </a:extLst>
          </p:cNvPr>
          <p:cNvSpPr txBox="1"/>
          <p:nvPr/>
        </p:nvSpPr>
        <p:spPr>
          <a:xfrm>
            <a:off x="12198351" y="8492920"/>
            <a:ext cx="11261558" cy="923330"/>
          </a:xfrm>
          <a:prstGeom prst="rect">
            <a:avLst/>
          </a:prstGeom>
          <a:noFill/>
        </p:spPr>
        <p:txBody>
          <a:bodyPr wrap="square" rtlCol="0">
            <a:spAutoFit/>
          </a:bodyPr>
          <a:lstStyle/>
          <a:p>
            <a:r>
              <a:rPr lang="cs-CZ" sz="5400" dirty="0"/>
              <a:t>Využití půdy</a:t>
            </a:r>
            <a:endParaRPr lang="en-GB" sz="5400" dirty="0"/>
          </a:p>
        </p:txBody>
      </p:sp>
      <p:sp>
        <p:nvSpPr>
          <p:cNvPr id="14" name="Šipka: doprava 13">
            <a:extLst>
              <a:ext uri="{FF2B5EF4-FFF2-40B4-BE49-F238E27FC236}">
                <a16:creationId xmlns:a16="http://schemas.microsoft.com/office/drawing/2014/main" id="{A3330893-1663-12C0-1050-9E9B93D50F39}"/>
              </a:ext>
            </a:extLst>
          </p:cNvPr>
          <p:cNvSpPr/>
          <p:nvPr/>
        </p:nvSpPr>
        <p:spPr>
          <a:xfrm rot="5400000">
            <a:off x="15544693" y="11334432"/>
            <a:ext cx="4116179" cy="2261939"/>
          </a:xfrm>
          <a:prstGeom prst="rightArrow">
            <a:avLst/>
          </a:prstGeom>
          <a:solidFill>
            <a:srgbClr val="666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bdélník 14">
            <a:extLst>
              <a:ext uri="{FF2B5EF4-FFF2-40B4-BE49-F238E27FC236}">
                <a16:creationId xmlns:a16="http://schemas.microsoft.com/office/drawing/2014/main" id="{FF4F9FCA-15DD-EE9F-F89B-1F0475FE9B71}"/>
              </a:ext>
            </a:extLst>
          </p:cNvPr>
          <p:cNvSpPr/>
          <p:nvPr/>
        </p:nvSpPr>
        <p:spPr>
          <a:xfrm>
            <a:off x="11022343" y="13748657"/>
            <a:ext cx="13364832" cy="77483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715623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Šipka: doprava 15">
            <a:extLst>
              <a:ext uri="{FF2B5EF4-FFF2-40B4-BE49-F238E27FC236}">
                <a16:creationId xmlns:a16="http://schemas.microsoft.com/office/drawing/2014/main" id="{9EC66C48-87C3-3B46-BFAE-338A922409CE}"/>
              </a:ext>
            </a:extLst>
          </p:cNvPr>
          <p:cNvSpPr/>
          <p:nvPr/>
        </p:nvSpPr>
        <p:spPr>
          <a:xfrm rot="5400000">
            <a:off x="16417671" y="12169941"/>
            <a:ext cx="2370221" cy="2261939"/>
          </a:xfrm>
          <a:prstGeom prst="rightArrow">
            <a:avLst/>
          </a:prstGeom>
          <a:solidFill>
            <a:srgbClr val="666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délník 16">
            <a:extLst>
              <a:ext uri="{FF2B5EF4-FFF2-40B4-BE49-F238E27FC236}">
                <a16:creationId xmlns:a16="http://schemas.microsoft.com/office/drawing/2014/main" id="{7E5295F7-96F5-9967-E8F1-096970A91BA9}"/>
              </a:ext>
            </a:extLst>
          </p:cNvPr>
          <p:cNvSpPr/>
          <p:nvPr/>
        </p:nvSpPr>
        <p:spPr>
          <a:xfrm>
            <a:off x="11022343" y="13732615"/>
            <a:ext cx="13364832" cy="30179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Šipka: doprava 1">
            <a:extLst>
              <a:ext uri="{FF2B5EF4-FFF2-40B4-BE49-F238E27FC236}">
                <a16:creationId xmlns:a16="http://schemas.microsoft.com/office/drawing/2014/main" id="{B05FFCD0-223C-D381-6D9A-8F1829BD9108}"/>
              </a:ext>
            </a:extLst>
          </p:cNvPr>
          <p:cNvSpPr/>
          <p:nvPr/>
        </p:nvSpPr>
        <p:spPr>
          <a:xfrm rot="5400000">
            <a:off x="15544693" y="-2381579"/>
            <a:ext cx="4116179" cy="2261939"/>
          </a:xfrm>
          <a:prstGeom prst="rightArrow">
            <a:avLst/>
          </a:prstGeom>
          <a:solidFill>
            <a:srgbClr val="666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Obrázek 6" descr="Obsah obrázku mapa&#10;&#10;Popis byl vytvořen automaticky">
            <a:extLst>
              <a:ext uri="{FF2B5EF4-FFF2-40B4-BE49-F238E27FC236}">
                <a16:creationId xmlns:a16="http://schemas.microsoft.com/office/drawing/2014/main" id="{73EC7E83-6F94-4BF0-B7A6-A5544082C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812" y="1018083"/>
            <a:ext cx="16505238" cy="11679833"/>
          </a:xfrm>
          <a:prstGeom prst="rect">
            <a:avLst/>
          </a:prstGeom>
        </p:spPr>
      </p:pic>
    </p:spTree>
    <p:extLst>
      <p:ext uri="{BB962C8B-B14F-4D97-AF65-F5344CB8AC3E}">
        <p14:creationId xmlns:p14="http://schemas.microsoft.com/office/powerpoint/2010/main" val="246196717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ál 5">
            <a:extLst>
              <a:ext uri="{FF2B5EF4-FFF2-40B4-BE49-F238E27FC236}">
                <a16:creationId xmlns:a16="http://schemas.microsoft.com/office/drawing/2014/main" id="{24BC52CB-B983-01F3-D04A-038687613125}"/>
              </a:ext>
            </a:extLst>
          </p:cNvPr>
          <p:cNvSpPr/>
          <p:nvPr/>
        </p:nvSpPr>
        <p:spPr>
          <a:xfrm>
            <a:off x="3521526" y="5159551"/>
            <a:ext cx="7277100" cy="4267200"/>
          </a:xfrm>
          <a:prstGeom prst="ellipse">
            <a:avLst/>
          </a:prstGeom>
          <a:solidFill>
            <a:srgbClr val="A19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ovéPole 6">
            <a:extLst>
              <a:ext uri="{FF2B5EF4-FFF2-40B4-BE49-F238E27FC236}">
                <a16:creationId xmlns:a16="http://schemas.microsoft.com/office/drawing/2014/main" id="{56C7570B-FDEF-55D0-D895-672CCC70B00E}"/>
              </a:ext>
            </a:extLst>
          </p:cNvPr>
          <p:cNvSpPr txBox="1"/>
          <p:nvPr/>
        </p:nvSpPr>
        <p:spPr>
          <a:xfrm>
            <a:off x="4935790" y="6855640"/>
            <a:ext cx="4914900" cy="830997"/>
          </a:xfrm>
          <a:prstGeom prst="rect">
            <a:avLst/>
          </a:prstGeom>
          <a:noFill/>
        </p:spPr>
        <p:txBody>
          <a:bodyPr wrap="square" rtlCol="0">
            <a:spAutoFit/>
          </a:bodyPr>
          <a:lstStyle/>
          <a:p>
            <a:r>
              <a:rPr lang="cs-CZ" sz="4800" dirty="0"/>
              <a:t>celkem 42 517 ha</a:t>
            </a:r>
            <a:endParaRPr lang="en-GB" sz="4800" dirty="0"/>
          </a:p>
        </p:txBody>
      </p:sp>
      <p:sp>
        <p:nvSpPr>
          <p:cNvPr id="8" name="Ovál 7">
            <a:extLst>
              <a:ext uri="{FF2B5EF4-FFF2-40B4-BE49-F238E27FC236}">
                <a16:creationId xmlns:a16="http://schemas.microsoft.com/office/drawing/2014/main" id="{1BD115BA-FB9D-573A-6343-F2FDE4A1F8CA}"/>
              </a:ext>
            </a:extLst>
          </p:cNvPr>
          <p:cNvSpPr/>
          <p:nvPr/>
        </p:nvSpPr>
        <p:spPr>
          <a:xfrm>
            <a:off x="8988871" y="1477144"/>
            <a:ext cx="7277100" cy="4267200"/>
          </a:xfrm>
          <a:prstGeom prst="ellipse">
            <a:avLst/>
          </a:prstGeom>
          <a:solidFill>
            <a:srgbClr val="A19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ovéPole 8">
            <a:extLst>
              <a:ext uri="{FF2B5EF4-FFF2-40B4-BE49-F238E27FC236}">
                <a16:creationId xmlns:a16="http://schemas.microsoft.com/office/drawing/2014/main" id="{8A8D7DDE-F8C4-C07D-669F-E391798D0C4E}"/>
              </a:ext>
            </a:extLst>
          </p:cNvPr>
          <p:cNvSpPr txBox="1"/>
          <p:nvPr/>
        </p:nvSpPr>
        <p:spPr>
          <a:xfrm>
            <a:off x="9778090" y="2825914"/>
            <a:ext cx="5600700" cy="1569660"/>
          </a:xfrm>
          <a:prstGeom prst="rect">
            <a:avLst/>
          </a:prstGeom>
          <a:noFill/>
        </p:spPr>
        <p:txBody>
          <a:bodyPr wrap="square" rtlCol="0">
            <a:spAutoFit/>
          </a:bodyPr>
          <a:lstStyle/>
          <a:p>
            <a:pPr algn="ctr"/>
            <a:r>
              <a:rPr lang="cs-CZ" sz="4800" dirty="0"/>
              <a:t>19 366 ha zemědělské půdy</a:t>
            </a:r>
            <a:endParaRPr lang="en-GB" sz="4800" dirty="0"/>
          </a:p>
        </p:txBody>
      </p:sp>
      <p:sp>
        <p:nvSpPr>
          <p:cNvPr id="10" name="Ovál 9">
            <a:extLst>
              <a:ext uri="{FF2B5EF4-FFF2-40B4-BE49-F238E27FC236}">
                <a16:creationId xmlns:a16="http://schemas.microsoft.com/office/drawing/2014/main" id="{0B7B748F-8762-B040-2966-A942789C1E25}"/>
              </a:ext>
            </a:extLst>
          </p:cNvPr>
          <p:cNvSpPr/>
          <p:nvPr/>
        </p:nvSpPr>
        <p:spPr>
          <a:xfrm>
            <a:off x="8695839" y="7907087"/>
            <a:ext cx="7277100" cy="4267200"/>
          </a:xfrm>
          <a:prstGeom prst="ellipse">
            <a:avLst/>
          </a:prstGeom>
          <a:solidFill>
            <a:srgbClr val="384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ál 2">
            <a:extLst>
              <a:ext uri="{FF2B5EF4-FFF2-40B4-BE49-F238E27FC236}">
                <a16:creationId xmlns:a16="http://schemas.microsoft.com/office/drawing/2014/main" id="{091B0FC3-1DEB-28E9-C770-BBB284B5CF2A}"/>
              </a:ext>
            </a:extLst>
          </p:cNvPr>
          <p:cNvSpPr/>
          <p:nvPr/>
        </p:nvSpPr>
        <p:spPr>
          <a:xfrm>
            <a:off x="1496783" y="881743"/>
            <a:ext cx="7807780" cy="4647140"/>
          </a:xfrm>
          <a:prstGeom prst="ellipse">
            <a:avLst/>
          </a:prstGeom>
          <a:solidFill>
            <a:srgbClr val="F6B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ovéPole 10">
            <a:extLst>
              <a:ext uri="{FF2B5EF4-FFF2-40B4-BE49-F238E27FC236}">
                <a16:creationId xmlns:a16="http://schemas.microsoft.com/office/drawing/2014/main" id="{23892286-C0F0-B8CB-F6E2-9FD08590B1A9}"/>
              </a:ext>
            </a:extLst>
          </p:cNvPr>
          <p:cNvSpPr txBox="1"/>
          <p:nvPr/>
        </p:nvSpPr>
        <p:spPr>
          <a:xfrm>
            <a:off x="9960426" y="9255857"/>
            <a:ext cx="5600700" cy="1569660"/>
          </a:xfrm>
          <a:prstGeom prst="rect">
            <a:avLst/>
          </a:prstGeom>
          <a:noFill/>
        </p:spPr>
        <p:txBody>
          <a:bodyPr wrap="square" rtlCol="0">
            <a:spAutoFit/>
          </a:bodyPr>
          <a:lstStyle/>
          <a:p>
            <a:pPr algn="ctr"/>
            <a:r>
              <a:rPr lang="cs-CZ" sz="4800" dirty="0">
                <a:solidFill>
                  <a:schemeClr val="bg1"/>
                </a:solidFill>
                <a:effectLst>
                  <a:outerShdw blurRad="38100" dist="38100" dir="2700000" algn="tl">
                    <a:srgbClr val="000000">
                      <a:alpha val="43137"/>
                    </a:srgbClr>
                  </a:outerShdw>
                </a:effectLst>
              </a:rPr>
              <a:t>4 724 ha </a:t>
            </a:r>
            <a:r>
              <a:rPr lang="cs-CZ" sz="4800" dirty="0">
                <a:solidFill>
                  <a:schemeClr val="bg1"/>
                </a:solidFill>
              </a:rPr>
              <a:t>na jedno testovací území </a:t>
            </a:r>
            <a:endParaRPr lang="en-GB" sz="4800" dirty="0">
              <a:solidFill>
                <a:schemeClr val="bg1"/>
              </a:solidFill>
            </a:endParaRPr>
          </a:p>
        </p:txBody>
      </p:sp>
      <p:sp>
        <p:nvSpPr>
          <p:cNvPr id="12" name="Ovál 11">
            <a:extLst>
              <a:ext uri="{FF2B5EF4-FFF2-40B4-BE49-F238E27FC236}">
                <a16:creationId xmlns:a16="http://schemas.microsoft.com/office/drawing/2014/main" id="{0976E73C-7497-5D57-1642-5F05211876D0}"/>
              </a:ext>
            </a:extLst>
          </p:cNvPr>
          <p:cNvSpPr/>
          <p:nvPr/>
        </p:nvSpPr>
        <p:spPr>
          <a:xfrm>
            <a:off x="15613292" y="2825914"/>
            <a:ext cx="7277100" cy="4267200"/>
          </a:xfrm>
          <a:prstGeom prst="ellipse">
            <a:avLst/>
          </a:prstGeom>
          <a:solidFill>
            <a:srgbClr val="384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ovéPole 12">
            <a:extLst>
              <a:ext uri="{FF2B5EF4-FFF2-40B4-BE49-F238E27FC236}">
                <a16:creationId xmlns:a16="http://schemas.microsoft.com/office/drawing/2014/main" id="{1C65113B-5A65-7907-3C76-4316C638FE86}"/>
              </a:ext>
            </a:extLst>
          </p:cNvPr>
          <p:cNvSpPr txBox="1"/>
          <p:nvPr/>
        </p:nvSpPr>
        <p:spPr>
          <a:xfrm>
            <a:off x="16925019" y="4033259"/>
            <a:ext cx="5600700" cy="1569660"/>
          </a:xfrm>
          <a:prstGeom prst="rect">
            <a:avLst/>
          </a:prstGeom>
          <a:noFill/>
        </p:spPr>
        <p:txBody>
          <a:bodyPr wrap="square" rtlCol="0">
            <a:spAutoFit/>
          </a:bodyPr>
          <a:lstStyle/>
          <a:p>
            <a:pPr algn="ctr"/>
            <a:r>
              <a:rPr lang="cs-CZ" sz="4800" dirty="0">
                <a:solidFill>
                  <a:schemeClr val="bg1"/>
                </a:solidFill>
                <a:effectLst>
                  <a:outerShdw blurRad="38100" dist="38100" dir="2700000" algn="tl">
                    <a:srgbClr val="000000">
                      <a:alpha val="43137"/>
                    </a:srgbClr>
                  </a:outerShdw>
                </a:effectLst>
              </a:rPr>
              <a:t>2151 ha </a:t>
            </a:r>
            <a:r>
              <a:rPr lang="cs-CZ" sz="4800" dirty="0">
                <a:solidFill>
                  <a:schemeClr val="bg1"/>
                </a:solidFill>
              </a:rPr>
              <a:t>na jedno testovací území </a:t>
            </a:r>
            <a:endParaRPr lang="en-GB" sz="4800" dirty="0">
              <a:solidFill>
                <a:schemeClr val="bg1"/>
              </a:solidFill>
            </a:endParaRPr>
          </a:p>
        </p:txBody>
      </p:sp>
      <p:sp>
        <p:nvSpPr>
          <p:cNvPr id="14" name="TextovéPole 13">
            <a:extLst>
              <a:ext uri="{FF2B5EF4-FFF2-40B4-BE49-F238E27FC236}">
                <a16:creationId xmlns:a16="http://schemas.microsoft.com/office/drawing/2014/main" id="{DF0731AF-04E5-69B6-2155-E55060629A86}"/>
              </a:ext>
            </a:extLst>
          </p:cNvPr>
          <p:cNvSpPr txBox="1"/>
          <p:nvPr/>
        </p:nvSpPr>
        <p:spPr>
          <a:xfrm>
            <a:off x="16131154" y="4174684"/>
            <a:ext cx="1278106" cy="1569660"/>
          </a:xfrm>
          <a:prstGeom prst="rect">
            <a:avLst/>
          </a:prstGeom>
          <a:noFill/>
        </p:spPr>
        <p:txBody>
          <a:bodyPr wrap="square" rtlCol="0">
            <a:spAutoFit/>
          </a:bodyPr>
          <a:lstStyle/>
          <a:p>
            <a:r>
              <a:rPr lang="cs-CZ" sz="9600" dirty="0">
                <a:solidFill>
                  <a:schemeClr val="bg1"/>
                </a:solidFill>
              </a:rPr>
              <a:t>Ø</a:t>
            </a:r>
            <a:endParaRPr lang="en-GB" sz="9600" dirty="0">
              <a:solidFill>
                <a:schemeClr val="bg1"/>
              </a:solidFill>
            </a:endParaRPr>
          </a:p>
        </p:txBody>
      </p:sp>
      <p:sp>
        <p:nvSpPr>
          <p:cNvPr id="15" name="TextovéPole 14">
            <a:extLst>
              <a:ext uri="{FF2B5EF4-FFF2-40B4-BE49-F238E27FC236}">
                <a16:creationId xmlns:a16="http://schemas.microsoft.com/office/drawing/2014/main" id="{AF26E263-DDB3-DFCF-1893-C236CA0BC32F}"/>
              </a:ext>
            </a:extLst>
          </p:cNvPr>
          <p:cNvSpPr txBox="1"/>
          <p:nvPr/>
        </p:nvSpPr>
        <p:spPr>
          <a:xfrm>
            <a:off x="9211637" y="9197571"/>
            <a:ext cx="1278106" cy="1569660"/>
          </a:xfrm>
          <a:prstGeom prst="rect">
            <a:avLst/>
          </a:prstGeom>
          <a:noFill/>
        </p:spPr>
        <p:txBody>
          <a:bodyPr wrap="square" rtlCol="0">
            <a:spAutoFit/>
          </a:bodyPr>
          <a:lstStyle/>
          <a:p>
            <a:r>
              <a:rPr lang="cs-CZ" sz="9600" dirty="0">
                <a:solidFill>
                  <a:schemeClr val="bg1"/>
                </a:solidFill>
              </a:rPr>
              <a:t>Ø</a:t>
            </a:r>
            <a:endParaRPr lang="en-GB" sz="9600" dirty="0">
              <a:solidFill>
                <a:schemeClr val="bg1"/>
              </a:solidFill>
            </a:endParaRPr>
          </a:p>
        </p:txBody>
      </p:sp>
      <p:sp>
        <p:nvSpPr>
          <p:cNvPr id="4" name="TextovéPole 3">
            <a:extLst>
              <a:ext uri="{FF2B5EF4-FFF2-40B4-BE49-F238E27FC236}">
                <a16:creationId xmlns:a16="http://schemas.microsoft.com/office/drawing/2014/main" id="{687234EE-FDDB-28EB-C44C-ACD0AFC3C3E6}"/>
              </a:ext>
            </a:extLst>
          </p:cNvPr>
          <p:cNvSpPr txBox="1"/>
          <p:nvPr/>
        </p:nvSpPr>
        <p:spPr>
          <a:xfrm>
            <a:off x="2914644" y="2647371"/>
            <a:ext cx="5600700" cy="923330"/>
          </a:xfrm>
          <a:prstGeom prst="rect">
            <a:avLst/>
          </a:prstGeom>
          <a:noFill/>
        </p:spPr>
        <p:txBody>
          <a:bodyPr wrap="square" rtlCol="0">
            <a:spAutoFit/>
          </a:bodyPr>
          <a:lstStyle/>
          <a:p>
            <a:r>
              <a:rPr lang="cs-CZ" sz="5400" dirty="0">
                <a:effectLst>
                  <a:outerShdw blurRad="38100" dist="38100" dir="2700000" algn="tl">
                    <a:srgbClr val="000000">
                      <a:alpha val="43137"/>
                    </a:srgbClr>
                  </a:outerShdw>
                </a:effectLst>
              </a:rPr>
              <a:t>9</a:t>
            </a:r>
            <a:r>
              <a:rPr lang="cs-CZ" sz="4800" dirty="0"/>
              <a:t> testovacích území</a:t>
            </a:r>
            <a:endParaRPr lang="en-GB" sz="4800" dirty="0"/>
          </a:p>
        </p:txBody>
      </p:sp>
      <p:sp>
        <p:nvSpPr>
          <p:cNvPr id="2" name="Šipka: doprava 1">
            <a:extLst>
              <a:ext uri="{FF2B5EF4-FFF2-40B4-BE49-F238E27FC236}">
                <a16:creationId xmlns:a16="http://schemas.microsoft.com/office/drawing/2014/main" id="{9AFCD06C-11C2-DFCF-A4AA-9B3E4CF3F08C}"/>
              </a:ext>
            </a:extLst>
          </p:cNvPr>
          <p:cNvSpPr/>
          <p:nvPr/>
        </p:nvSpPr>
        <p:spPr>
          <a:xfrm rot="5400000">
            <a:off x="16417671" y="-1546059"/>
            <a:ext cx="2370221" cy="2261939"/>
          </a:xfrm>
          <a:prstGeom prst="rightArrow">
            <a:avLst/>
          </a:prstGeom>
          <a:solidFill>
            <a:srgbClr val="666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9262594"/>
      </p:ext>
    </p:extLst>
  </p:cSld>
  <p:clrMapOvr>
    <a:masterClrMapping/>
  </p:clrMapOvr>
  <p:transition spd="slow">
    <p:push dir="u"/>
  </p:transition>
</p:sld>
</file>

<file path=ppt/theme/theme1.xml><?xml version="1.0" encoding="utf-8"?>
<a:theme xmlns:a="http://schemas.openxmlformats.org/drawingml/2006/main" name="MZe - Krajina a půda - 16:9">
  <a:themeElements>
    <a:clrScheme name="MZe - Krajina a půda">
      <a:dk1>
        <a:sysClr val="windowText" lastClr="000000"/>
      </a:dk1>
      <a:lt1>
        <a:sysClr val="window" lastClr="FFFFFF"/>
      </a:lt1>
      <a:dk2>
        <a:srgbClr val="1D1D1B"/>
      </a:dk2>
      <a:lt2>
        <a:srgbClr val="C6C6C6"/>
      </a:lt2>
      <a:accent1>
        <a:srgbClr val="856351"/>
      </a:accent1>
      <a:accent2>
        <a:srgbClr val="CDCE00"/>
      </a:accent2>
      <a:accent3>
        <a:srgbClr val="005C2B"/>
      </a:accent3>
      <a:accent4>
        <a:srgbClr val="98D0BF"/>
      </a:accent4>
      <a:accent5>
        <a:srgbClr val="608397"/>
      </a:accent5>
      <a:accent6>
        <a:srgbClr val="F49712"/>
      </a:accent6>
      <a:hlink>
        <a:srgbClr val="005C2B"/>
      </a:hlink>
      <a:folHlink>
        <a:srgbClr val="005C2B"/>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PIS Data sharing20181105" id="{9B74484C-8A19-4643-ADC5-2EAAE716D0A5}" vid="{B2060AAC-6F31-4766-A7A9-E5A8F10CF82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7D56239C2EFF24087E1A23E36D833CF" ma:contentTypeVersion="16" ma:contentTypeDescription="Vytvoří nový dokument" ma:contentTypeScope="" ma:versionID="809351401befb9ee6c53e5c111e038d7">
  <xsd:schema xmlns:xsd="http://www.w3.org/2001/XMLSchema" xmlns:xs="http://www.w3.org/2001/XMLSchema" xmlns:p="http://schemas.microsoft.com/office/2006/metadata/properties" xmlns:ns2="2c996c54-0d75-4893-a9d9-2b431e5e8300" xmlns:ns3="ec897ce1-80b5-4bff-b653-fb467b30b302" targetNamespace="http://schemas.microsoft.com/office/2006/metadata/properties" ma:root="true" ma:fieldsID="b6a2fe190ebe967c8384bd2c24adf930" ns2:_="" ns3:_="">
    <xsd:import namespace="2c996c54-0d75-4893-a9d9-2b431e5e8300"/>
    <xsd:import namespace="ec897ce1-80b5-4bff-b653-fb467b30b30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996c54-0d75-4893-a9d9-2b431e5e83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Značky obrázků" ma:readOnly="false" ma:fieldId="{5cf76f15-5ced-4ddc-b409-7134ff3c332f}" ma:taxonomyMulti="true" ma:sspId="79582e44-e1bd-47ae-b8bb-f3d5276029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c897ce1-80b5-4bff-b653-fb467b30b302" elementFormDefault="qualified">
    <xsd:import namespace="http://schemas.microsoft.com/office/2006/documentManagement/types"/>
    <xsd:import namespace="http://schemas.microsoft.com/office/infopath/2007/PartnerControls"/>
    <xsd:element name="SharedWithUsers" ma:index="13"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dílené s podrobnostmi" ma:internalName="SharedWithDetails" ma:readOnly="true">
      <xsd:simpleType>
        <xsd:restriction base="dms:Note">
          <xsd:maxLength value="255"/>
        </xsd:restriction>
      </xsd:simpleType>
    </xsd:element>
    <xsd:element name="TaxCatchAll" ma:index="23" nillable="true" ma:displayName="Taxonomy Catch All Column" ma:hidden="true" ma:list="{5330fb8c-d8e7-4fc9-966c-cc928aa6f636}" ma:internalName="TaxCatchAll" ma:showField="CatchAllData" ma:web="ec897ce1-80b5-4bff-b653-fb467b30b3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897ce1-80b5-4bff-b653-fb467b30b302" xsi:nil="true"/>
    <lcf76f155ced4ddcb4097134ff3c332f xmlns="2c996c54-0d75-4893-a9d9-2b431e5e830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BC4FA1-AE8A-4CB0-A511-09A6DB225614}"/>
</file>

<file path=customXml/itemProps2.xml><?xml version="1.0" encoding="utf-8"?>
<ds:datastoreItem xmlns:ds="http://schemas.openxmlformats.org/officeDocument/2006/customXml" ds:itemID="{F4364AD7-3395-469A-BA26-8BF4A0B94FD4}">
  <ds:schemaRefs>
    <ds:schemaRef ds:uri="http://purl.org/dc/terms/"/>
    <ds:schemaRef ds:uri="http://schemas.microsoft.com/office/2006/metadata/properties"/>
    <ds:schemaRef ds:uri="http://www.w3.org/XML/1998/namespace"/>
    <ds:schemaRef ds:uri="http://schemas.microsoft.com/office/2006/documentManagement/types"/>
    <ds:schemaRef ds:uri="9e5e8855-6707-4f2f-a009-3ac459a2cf62"/>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4B61DC4C-59A4-4FC2-B123-05DBB509BA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LPIS Data sharing20181105</Template>
  <TotalTime>0</TotalTime>
  <Words>1342</Words>
  <Application>Microsoft Office PowerPoint</Application>
  <PresentationFormat>Vlastní</PresentationFormat>
  <Paragraphs>230</Paragraphs>
  <Slides>26</Slides>
  <Notes>21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Calibri</vt:lpstr>
      <vt:lpstr>Gill Sans MT</vt:lpstr>
      <vt:lpstr>MZe - Krajina a půda - 16:9</vt:lpstr>
      <vt:lpstr>Interoperabilita krajinných prvků v ČR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Děkujeme za pozornost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iacs65 czech republic</dc:title>
  <dc:creator/>
  <cp:lastModifiedBy/>
  <cp:revision>32</cp:revision>
  <dcterms:created xsi:type="dcterms:W3CDTF">2018-11-08T09:14:06Z</dcterms:created>
  <dcterms:modified xsi:type="dcterms:W3CDTF">2022-11-24T13:44:05Z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0x010100F77CE0E594FF1E4EB1D59E09663F0AC5</vt:lpwstr>
  </property>
  <property fmtid="{D5CDD505-2E9C-101B-9397-08002B2CF9AE}" pid="3" name="MediaServiceImageTags">
    <vt:lpwstr/>
  </property>
</Properties>
</file>