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3" r:id="rId5"/>
    <p:sldId id="265" r:id="rId6"/>
    <p:sldId id="282" r:id="rId7"/>
    <p:sldId id="284" r:id="rId8"/>
    <p:sldId id="285" r:id="rId9"/>
    <p:sldId id="286" r:id="rId10"/>
    <p:sldId id="287" r:id="rId11"/>
    <p:sldId id="288" r:id="rId12"/>
    <p:sldId id="289" r:id="rId13"/>
    <p:sldId id="283" r:id="rId14"/>
    <p:sldId id="290" r:id="rId15"/>
    <p:sldId id="291" r:id="rId16"/>
    <p:sldId id="292" r:id="rId17"/>
    <p:sldId id="262" r:id="rId18"/>
    <p:sldId id="264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3331"/>
    <a:srgbClr val="023E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1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114" y="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_vo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300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744" y="2145342"/>
            <a:ext cx="4923691" cy="18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75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_lou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-1"/>
            <a:ext cx="12193764" cy="6894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744" y="2145342"/>
            <a:ext cx="4923691" cy="18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72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_ne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-13448"/>
            <a:ext cx="12193764" cy="6894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744" y="2145342"/>
            <a:ext cx="4923691" cy="18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17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solidFill>
          <a:srgbClr val="023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568188" y="3123532"/>
            <a:ext cx="9144000" cy="1655762"/>
          </a:xfrm>
        </p:spPr>
        <p:txBody>
          <a:bodyPr/>
          <a:lstStyle>
            <a:lvl1pPr marL="0" indent="0" algn="l">
              <a:buNone/>
              <a:defRPr sz="1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dirty="0" smtClean="0"/>
              <a:t>Jméno</a:t>
            </a:r>
            <a:endParaRPr lang="cs-CZ" dirty="0"/>
          </a:p>
        </p:txBody>
      </p:sp>
      <p:sp>
        <p:nvSpPr>
          <p:cNvPr id="11" name="Nadpis 10"/>
          <p:cNvSpPr>
            <a:spLocks noGrp="1"/>
          </p:cNvSpPr>
          <p:nvPr>
            <p:ph type="title" hasCustomPrompt="1"/>
          </p:nvPr>
        </p:nvSpPr>
        <p:spPr>
          <a:xfrm>
            <a:off x="1568189" y="1666838"/>
            <a:ext cx="9144000" cy="1325563"/>
          </a:xfrm>
        </p:spPr>
        <p:txBody>
          <a:bodyPr>
            <a:noAutofit/>
          </a:bodyPr>
          <a:lstStyle>
            <a:lvl1pPr>
              <a:defRPr sz="5300" b="1" spc="170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Název prezentace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49" y="6409496"/>
            <a:ext cx="896750" cy="10405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117" y="6172199"/>
            <a:ext cx="982364" cy="36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1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542318" y="1268620"/>
            <a:ext cx="10515600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Aft>
                <a:spcPts val="3300"/>
              </a:spcAft>
              <a:buNone/>
              <a:defRPr sz="1800" baseline="0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177800" indent="-177800">
              <a:spcAft>
                <a:spcPts val="570"/>
              </a:spcAft>
              <a:buFont typeface="Times New Roman" panose="02020603050405020304" pitchFamily="18" charset="0"/>
              <a:buChar char="‒"/>
              <a:defRPr sz="2000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dirty="0" smtClean="0"/>
              <a:t>Sem zadejte text</a:t>
            </a:r>
          </a:p>
          <a:p>
            <a:pPr lvl="1"/>
            <a:r>
              <a:rPr lang="cs-CZ" dirty="0" smtClean="0"/>
              <a:t>Věcného vytvořené pamětní</a:t>
            </a:r>
          </a:p>
          <a:p>
            <a:pPr lvl="1"/>
            <a:r>
              <a:rPr lang="cs-CZ" dirty="0" smtClean="0"/>
              <a:t>Co význam lhůty připadá</a:t>
            </a:r>
          </a:p>
        </p:txBody>
      </p:sp>
      <p:sp>
        <p:nvSpPr>
          <p:cNvPr id="10" name="Nadpis 3"/>
          <p:cNvSpPr>
            <a:spLocks noGrp="1"/>
          </p:cNvSpPr>
          <p:nvPr>
            <p:ph type="title"/>
          </p:nvPr>
        </p:nvSpPr>
        <p:spPr>
          <a:xfrm>
            <a:off x="542318" y="387580"/>
            <a:ext cx="10515600" cy="856929"/>
          </a:xfrm>
        </p:spPr>
        <p:txBody>
          <a:bodyPr/>
          <a:lstStyle>
            <a:lvl1pPr>
              <a:defRPr b="1" baseline="0">
                <a:solidFill>
                  <a:srgbClr val="023E88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117" y="6172199"/>
            <a:ext cx="979080" cy="3636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59" y="6409496"/>
            <a:ext cx="899740" cy="10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70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rázek 9"/>
          <p:cNvSpPr>
            <a:spLocks noGrp="1"/>
          </p:cNvSpPr>
          <p:nvPr>
            <p:ph type="pic" sz="quarter" idx="13"/>
          </p:nvPr>
        </p:nvSpPr>
        <p:spPr>
          <a:xfrm>
            <a:off x="544990" y="1622430"/>
            <a:ext cx="10679511" cy="3856826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023E88"/>
                </a:solidFill>
              </a:defRPr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4"/>
          </p:nvPr>
        </p:nvSpPr>
        <p:spPr>
          <a:xfrm>
            <a:off x="544990" y="5490431"/>
            <a:ext cx="10679511" cy="538162"/>
          </a:xfrm>
        </p:spPr>
        <p:txBody>
          <a:bodyPr>
            <a:normAutofit/>
          </a:bodyPr>
          <a:lstStyle>
            <a:lvl1pPr marL="0" indent="0">
              <a:buNone/>
              <a:defRPr sz="1800"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117" y="6172199"/>
            <a:ext cx="979080" cy="3636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59" y="6409496"/>
            <a:ext cx="899740" cy="104400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542318" y="153262"/>
            <a:ext cx="10753649" cy="1325563"/>
          </a:xfrm>
        </p:spPr>
        <p:txBody>
          <a:bodyPr/>
          <a:lstStyle>
            <a:lvl1pPr>
              <a:defRPr b="1">
                <a:solidFill>
                  <a:srgbClr val="023E88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6716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6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text 9"/>
          <p:cNvSpPr>
            <a:spLocks noGrp="1"/>
          </p:cNvSpPr>
          <p:nvPr>
            <p:ph type="body" sz="quarter" idx="13" hasCustomPrompt="1"/>
          </p:nvPr>
        </p:nvSpPr>
        <p:spPr>
          <a:xfrm>
            <a:off x="662238" y="2295164"/>
            <a:ext cx="2851429" cy="66319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E73331"/>
                </a:solidFill>
                <a:latin typeface="+mj-lt"/>
                <a:cs typeface="Times New Roman" panose="02020603050405020304" pitchFamily="18" charset="0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dirty="0" smtClean="0"/>
              <a:t>40</a:t>
            </a:r>
          </a:p>
        </p:txBody>
      </p:sp>
      <p:sp>
        <p:nvSpPr>
          <p:cNvPr id="11" name="Zástupný symbol pro text 9"/>
          <p:cNvSpPr>
            <a:spLocks noGrp="1"/>
          </p:cNvSpPr>
          <p:nvPr>
            <p:ph type="body" sz="quarter" idx="14"/>
          </p:nvPr>
        </p:nvSpPr>
        <p:spPr>
          <a:xfrm>
            <a:off x="662238" y="2958355"/>
            <a:ext cx="2851429" cy="2929403"/>
          </a:xfrm>
        </p:spPr>
        <p:txBody>
          <a:bodyPr/>
          <a:lstStyle>
            <a:lvl1pPr marL="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5" name="Zástupný symbol pro text 9"/>
          <p:cNvSpPr>
            <a:spLocks noGrp="1"/>
          </p:cNvSpPr>
          <p:nvPr>
            <p:ph type="body" sz="quarter" idx="16" hasCustomPrompt="1"/>
          </p:nvPr>
        </p:nvSpPr>
        <p:spPr>
          <a:xfrm>
            <a:off x="4645810" y="2295164"/>
            <a:ext cx="2849272" cy="66319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E73331"/>
                </a:solidFill>
                <a:latin typeface="+mj-lt"/>
                <a:cs typeface="Times New Roman" panose="02020603050405020304" pitchFamily="18" charset="0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dirty="0" smtClean="0"/>
              <a:t>40</a:t>
            </a:r>
          </a:p>
        </p:txBody>
      </p:sp>
      <p:sp>
        <p:nvSpPr>
          <p:cNvPr id="16" name="Zástupný symbol pro text 9"/>
          <p:cNvSpPr>
            <a:spLocks noGrp="1"/>
          </p:cNvSpPr>
          <p:nvPr>
            <p:ph type="body" sz="quarter" idx="17"/>
          </p:nvPr>
        </p:nvSpPr>
        <p:spPr>
          <a:xfrm>
            <a:off x="4645810" y="2958355"/>
            <a:ext cx="2849272" cy="2929403"/>
          </a:xfrm>
        </p:spPr>
        <p:txBody>
          <a:bodyPr/>
          <a:lstStyle>
            <a:lvl1pPr marL="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7" name="Zástupný symbol pro text 9"/>
          <p:cNvSpPr>
            <a:spLocks noGrp="1"/>
          </p:cNvSpPr>
          <p:nvPr>
            <p:ph type="body" sz="quarter" idx="18" hasCustomPrompt="1"/>
          </p:nvPr>
        </p:nvSpPr>
        <p:spPr>
          <a:xfrm>
            <a:off x="8668464" y="2303844"/>
            <a:ext cx="2846601" cy="66319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E73331"/>
                </a:solidFill>
                <a:latin typeface="+mj-lt"/>
                <a:cs typeface="Times New Roman" panose="02020603050405020304" pitchFamily="18" charset="0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dirty="0" smtClean="0"/>
              <a:t>40</a:t>
            </a:r>
          </a:p>
        </p:txBody>
      </p:sp>
      <p:sp>
        <p:nvSpPr>
          <p:cNvPr id="18" name="Zástupný symbol pro text 9"/>
          <p:cNvSpPr>
            <a:spLocks noGrp="1"/>
          </p:cNvSpPr>
          <p:nvPr>
            <p:ph type="body" sz="quarter" idx="19"/>
          </p:nvPr>
        </p:nvSpPr>
        <p:spPr>
          <a:xfrm>
            <a:off x="8668464" y="2967035"/>
            <a:ext cx="2846601" cy="2929403"/>
          </a:xfrm>
        </p:spPr>
        <p:txBody>
          <a:bodyPr/>
          <a:lstStyle>
            <a:lvl1pPr marL="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117" y="6172199"/>
            <a:ext cx="979080" cy="363600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59" y="6409496"/>
            <a:ext cx="899740" cy="104400"/>
          </a:xfrm>
          <a:prstGeom prst="rect">
            <a:avLst/>
          </a:prstGeom>
        </p:spPr>
      </p:pic>
      <p:sp>
        <p:nvSpPr>
          <p:cNvPr id="21" name="Nadpis 3"/>
          <p:cNvSpPr>
            <a:spLocks noGrp="1"/>
          </p:cNvSpPr>
          <p:nvPr>
            <p:ph type="title"/>
          </p:nvPr>
        </p:nvSpPr>
        <p:spPr>
          <a:xfrm>
            <a:off x="542318" y="387580"/>
            <a:ext cx="10515600" cy="856929"/>
          </a:xfrm>
        </p:spPr>
        <p:txBody>
          <a:bodyPr/>
          <a:lstStyle>
            <a:lvl1pPr>
              <a:defRPr b="1" baseline="0">
                <a:solidFill>
                  <a:srgbClr val="023E88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5746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 prezentace">
    <p:bg>
      <p:bgPr>
        <a:solidFill>
          <a:srgbClr val="E733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584062" y="1577088"/>
            <a:ext cx="10515600" cy="1325563"/>
          </a:xfrm>
        </p:spPr>
        <p:txBody>
          <a:bodyPr>
            <a:normAutofit/>
          </a:bodyPr>
          <a:lstStyle>
            <a:lvl1pPr>
              <a:defRPr sz="4400" b="1" spc="110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Kapitola prezentace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49" y="6409496"/>
            <a:ext cx="896750" cy="10405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117" y="6172199"/>
            <a:ext cx="982364" cy="36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28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bg>
      <p:bgPr>
        <a:solidFill>
          <a:srgbClr val="023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949007" y="1539749"/>
            <a:ext cx="8229314" cy="1325563"/>
          </a:xfrm>
        </p:spPr>
        <p:txBody>
          <a:bodyPr>
            <a:normAutofit/>
          </a:bodyPr>
          <a:lstStyle>
            <a:lvl1pPr>
              <a:defRPr sz="4000" b="1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0" hasCustomPrompt="1"/>
          </p:nvPr>
        </p:nvSpPr>
        <p:spPr>
          <a:xfrm>
            <a:off x="1949008" y="3628720"/>
            <a:ext cx="8229313" cy="1197279"/>
          </a:xfrm>
        </p:spPr>
        <p:txBody>
          <a:bodyPr>
            <a:normAutofit/>
          </a:bodyPr>
          <a:lstStyle>
            <a:lvl1pPr marL="0" indent="0">
              <a:buNone/>
              <a:defRPr sz="1800" b="0" i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defRPr>
            </a:lvl1pPr>
          </a:lstStyle>
          <a:p>
            <a:pPr lvl="0"/>
            <a:r>
              <a:rPr lang="cs-CZ" dirty="0" smtClean="0"/>
              <a:t>Ing. Stanislava Drahokoupilová, Ph.D.</a:t>
            </a:r>
          </a:p>
          <a:p>
            <a:pPr lvl="0"/>
            <a:r>
              <a:rPr lang="cs-CZ" dirty="0" smtClean="0"/>
              <a:t> stanislava.drahokoupilova@chmi.cz</a:t>
            </a:r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49" y="6409496"/>
            <a:ext cx="896750" cy="10405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445" y="4825999"/>
            <a:ext cx="1836055" cy="68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23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E4472-466E-4052-B589-E1E111A72CE1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CFF1-F1D0-4020-8A00-0494ED639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781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49" r:id="rId4"/>
    <p:sldLayoutId id="2147483650" r:id="rId5"/>
    <p:sldLayoutId id="2147483663" r:id="rId6"/>
    <p:sldLayoutId id="2147483664" r:id="rId7"/>
    <p:sldLayoutId id="2147483665" r:id="rId8"/>
    <p:sldLayoutId id="2147483666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zz.ch/english/interactive-map-how-the-ukraine-war-is-developing-day-by-day-ld.1688087" TargetMode="External"/><Relationship Id="rId2" Type="http://schemas.openxmlformats.org/officeDocument/2006/relationships/hyperlink" Target="https://ads.atmosphere.copernicus.eu/cdsapp#!/dataset/cams-global-fire-emissions-gfas?tab=overview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ads.atmosphere.copernicus.eu/cdsapp#!/dataset/cams-europe-air-quality-forecasts?tab=overview" TargetMode="Externa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ds.atmosphere.copernicus.eu/cdsapp#!/dataset/cams-europe-air-quality-forecasts?tab=overview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ads.atmosphere.copernicus.eu/cdsapp#!/dataset/cams-europe-air-quality-forecasts?tab=overview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ads.atmosphere.copernicus.eu/cdsapp#!/dataset/cams-europe-air-quality-forecasts?tab=overview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ads.atmosphere.copernicus.eu/cdsapp#!/dataset/cams-europe-air-quality-forecasts?tab=overview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tpy.adamplatform.eu/" TargetMode="External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jupyterhub-wekeo.apps.mercator.dpi.wekeo.eu/" TargetMode="External"/><Relationship Id="rId4" Type="http://schemas.openxmlformats.org/officeDocument/2006/relationships/hyperlink" Target="https://gitlab.eumetsat.int/eumetlab/atmosphere/atmosphere/-/blob/master/README.md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ds.atmosphere.copernicus.eu/cdsapp#!/dataset/cams-global-fire-emissions-gfas?tab=overview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hyperlink" Target="https://ads.atmosphere.copernicus.eu/cdsapp#!/dataset/cams-global-fire-emissions-gfas?tab=overview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ads.atmosphere.copernicus.eu/cdsapp#!/dataset/cams-global-fire-emissions-gfas?tab=overview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ads.atmosphere.copernicus.eu/cdsapp#!/dataset/cams-global-fire-emissions-gfas?tab=overview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nzz.ch/english/interactive-map-how-the-ukraine-war-is-developing-day-by-day-ld.1688087" TargetMode="Externa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zz.ch/english/interactive-map-how-the-ukraine-war-is-developing-day-by-day-ld.1688087" TargetMode="External"/><Relationship Id="rId2" Type="http://schemas.openxmlformats.org/officeDocument/2006/relationships/hyperlink" Target="https://ads.atmosphere.copernicus.eu/cdsapp#!/dataset/cams-global-fire-emissions-gfas?tab=overview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54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Produkt </a:t>
            </a:r>
            <a:r>
              <a:rPr lang="cs-CZ" dirty="0" err="1"/>
              <a:t>Fire</a:t>
            </a:r>
            <a:r>
              <a:rPr lang="cs-CZ" dirty="0"/>
              <a:t> </a:t>
            </a:r>
            <a:r>
              <a:rPr lang="cs-CZ" dirty="0" err="1"/>
              <a:t>Radiative</a:t>
            </a:r>
            <a:r>
              <a:rPr lang="cs-CZ" dirty="0"/>
              <a:t> </a:t>
            </a:r>
            <a:r>
              <a:rPr lang="cs-CZ" dirty="0" err="1"/>
              <a:t>Power</a:t>
            </a:r>
            <a:r>
              <a:rPr lang="cs-CZ" dirty="0"/>
              <a:t> (FRP</a:t>
            </a:r>
            <a:r>
              <a:rPr lang="cs-CZ" dirty="0" smtClean="0"/>
              <a:t>) – denní data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42318" y="5627167"/>
            <a:ext cx="5107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</a:t>
            </a:r>
            <a:r>
              <a:rPr lang="en-US" dirty="0" smtClean="0"/>
              <a:t>:</a:t>
            </a:r>
            <a:r>
              <a:rPr lang="en-US" dirty="0"/>
              <a:t> </a:t>
            </a:r>
            <a:r>
              <a:rPr lang="en-US" u="sng" dirty="0" smtClean="0">
                <a:hlinkClick r:id="rId2"/>
              </a:rPr>
              <a:t>CAMS global biomass burning emissions based on fire radiative power (GFAS)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5101202" y="1244509"/>
            <a:ext cx="1397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23E88"/>
                </a:solidFill>
              </a:rPr>
              <a:t>2022-10-10</a:t>
            </a:r>
            <a:endParaRPr lang="cs-CZ" dirty="0">
              <a:solidFill>
                <a:srgbClr val="023E88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913795" y="5627167"/>
            <a:ext cx="316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</a:t>
            </a:r>
            <a:r>
              <a:rPr lang="en-US" dirty="0" smtClean="0"/>
              <a:t>:</a:t>
            </a:r>
            <a:r>
              <a:rPr lang="en-US" dirty="0"/>
              <a:t> </a:t>
            </a:r>
            <a:r>
              <a:rPr lang="en-US" dirty="0" err="1" smtClean="0">
                <a:hlinkClick r:id="rId3"/>
              </a:rPr>
              <a:t>Neue</a:t>
            </a:r>
            <a:r>
              <a:rPr lang="en-US" dirty="0" smtClean="0">
                <a:hlinkClick r:id="rId3"/>
              </a:rPr>
              <a:t> </a:t>
            </a:r>
            <a:r>
              <a:rPr lang="en-US" dirty="0" err="1" smtClean="0">
                <a:hlinkClick r:id="rId3"/>
              </a:rPr>
              <a:t>Zürcher</a:t>
            </a:r>
            <a:r>
              <a:rPr lang="en-US" dirty="0" smtClean="0">
                <a:hlinkClick r:id="rId3"/>
              </a:rPr>
              <a:t> </a:t>
            </a:r>
            <a:r>
              <a:rPr lang="en-US" dirty="0" err="1" smtClean="0">
                <a:hlinkClick r:id="rId3"/>
              </a:rPr>
              <a:t>Zeitung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213" y="1874822"/>
            <a:ext cx="4722897" cy="3600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" y="1820504"/>
            <a:ext cx="6405518" cy="3600000"/>
          </a:xfrm>
          <a:prstGeom prst="rect">
            <a:avLst/>
          </a:prstGeom>
        </p:spPr>
      </p:pic>
      <p:sp>
        <p:nvSpPr>
          <p:cNvPr id="9" name="Ovál 8"/>
          <p:cNvSpPr/>
          <p:nvPr/>
        </p:nvSpPr>
        <p:spPr>
          <a:xfrm>
            <a:off x="3539905" y="3693814"/>
            <a:ext cx="172016" cy="1629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4336609" y="3920150"/>
            <a:ext cx="199177" cy="190123"/>
          </a:xfrm>
          <a:prstGeom prst="ellipse">
            <a:avLst/>
          </a:prstGeom>
          <a:noFill/>
          <a:ln>
            <a:solidFill>
              <a:srgbClr val="E73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2752253" y="3340729"/>
            <a:ext cx="181070" cy="1901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1131683" y="2888054"/>
            <a:ext cx="199176" cy="181069"/>
          </a:xfrm>
          <a:prstGeom prst="ellipse">
            <a:avLst/>
          </a:prstGeom>
          <a:noFill/>
          <a:ln>
            <a:solidFill>
              <a:srgbClr val="E73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499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Produkty</a:t>
            </a:r>
            <a:r>
              <a:rPr lang="en-US" dirty="0"/>
              <a:t> CAMS - European Air Quality Forecasts and Analyses</a:t>
            </a:r>
          </a:p>
        </p:txBody>
      </p:sp>
    </p:spTree>
    <p:extLst>
      <p:ext uri="{BB962C8B-B14F-4D97-AF65-F5344CB8AC3E}">
        <p14:creationId xmlns:p14="http://schemas.microsoft.com/office/powerpoint/2010/main" val="178416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Produkty </a:t>
            </a:r>
            <a:r>
              <a:rPr lang="en-US" dirty="0"/>
              <a:t>CAMS - European Air Quality Forecasts and Analyses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391528" y="6274168"/>
            <a:ext cx="9071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</a:t>
            </a:r>
            <a:r>
              <a:rPr lang="en-US" dirty="0" smtClean="0"/>
              <a:t>:</a:t>
            </a:r>
            <a:r>
              <a:rPr lang="en-US" dirty="0"/>
              <a:t> </a:t>
            </a:r>
            <a:r>
              <a:rPr lang="en-US" u="sng" dirty="0" smtClean="0">
                <a:hlinkClick r:id="rId2"/>
              </a:rPr>
              <a:t>CAMS European Air Quality Forecasts and Analyses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991" y="1188358"/>
            <a:ext cx="9652254" cy="502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0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Produkt </a:t>
            </a:r>
            <a:r>
              <a:rPr lang="cs-CZ" dirty="0" smtClean="0"/>
              <a:t>PM10 z požárů (PMWF) - průměry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391528" y="6237956"/>
            <a:ext cx="9071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</a:t>
            </a:r>
            <a:r>
              <a:rPr lang="en-US" dirty="0" smtClean="0"/>
              <a:t>:</a:t>
            </a:r>
            <a:r>
              <a:rPr lang="en-US" dirty="0"/>
              <a:t> </a:t>
            </a:r>
            <a:r>
              <a:rPr lang="en-US" u="sng" dirty="0" smtClean="0">
                <a:hlinkClick r:id="rId2"/>
              </a:rPr>
              <a:t>CAMS European Air Quality Forecasts and Analyses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498548" y="1687521"/>
            <a:ext cx="295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23E88"/>
                </a:solidFill>
              </a:rPr>
              <a:t>2021-02-01 – 2021-11-21</a:t>
            </a:r>
            <a:endParaRPr lang="cs-CZ" dirty="0">
              <a:solidFill>
                <a:srgbClr val="023E88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690666" y="1687521"/>
            <a:ext cx="295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23E88"/>
                </a:solidFill>
              </a:rPr>
              <a:t>2022-02-01 – 2022-11-21</a:t>
            </a:r>
            <a:endParaRPr lang="cs-CZ" dirty="0">
              <a:solidFill>
                <a:srgbClr val="023E88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" y="2228264"/>
            <a:ext cx="5934877" cy="33336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87" y="2228264"/>
            <a:ext cx="5934877" cy="33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Produkt </a:t>
            </a:r>
            <a:r>
              <a:rPr lang="cs-CZ" dirty="0" smtClean="0"/>
              <a:t>NO - průměry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391528" y="6237956"/>
            <a:ext cx="9071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</a:t>
            </a:r>
            <a:r>
              <a:rPr lang="en-US" dirty="0" smtClean="0"/>
              <a:t>:</a:t>
            </a:r>
            <a:r>
              <a:rPr lang="en-US" dirty="0"/>
              <a:t> </a:t>
            </a:r>
            <a:r>
              <a:rPr lang="en-US" u="sng" dirty="0" smtClean="0">
                <a:hlinkClick r:id="rId2"/>
              </a:rPr>
              <a:t>CAMS European Air Quality Forecasts and Analyses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498548" y="1687521"/>
            <a:ext cx="295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23E88"/>
                </a:solidFill>
              </a:rPr>
              <a:t>2021-02-01 – 2021-11-21</a:t>
            </a:r>
            <a:endParaRPr lang="cs-CZ" dirty="0">
              <a:solidFill>
                <a:srgbClr val="023E88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690666" y="1687521"/>
            <a:ext cx="295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23E88"/>
                </a:solidFill>
              </a:rPr>
              <a:t>2022-02-01 – 2022-11-21</a:t>
            </a:r>
            <a:endParaRPr lang="cs-CZ" dirty="0">
              <a:solidFill>
                <a:srgbClr val="023E88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" y="2228264"/>
            <a:ext cx="5934877" cy="33336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87" y="2228264"/>
            <a:ext cx="5934877" cy="33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Produkt </a:t>
            </a:r>
            <a:r>
              <a:rPr lang="cs-CZ" dirty="0" smtClean="0"/>
              <a:t>NO</a:t>
            </a:r>
            <a:r>
              <a:rPr lang="cs-CZ" baseline="-25000" dirty="0" smtClean="0"/>
              <a:t>2</a:t>
            </a:r>
            <a:r>
              <a:rPr lang="cs-CZ" dirty="0" smtClean="0"/>
              <a:t> - průměry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391528" y="6237956"/>
            <a:ext cx="9071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</a:t>
            </a:r>
            <a:r>
              <a:rPr lang="en-US" dirty="0" smtClean="0"/>
              <a:t>:</a:t>
            </a:r>
            <a:r>
              <a:rPr lang="en-US" dirty="0"/>
              <a:t> </a:t>
            </a:r>
            <a:r>
              <a:rPr lang="en-US" u="sng" dirty="0" smtClean="0">
                <a:hlinkClick r:id="rId2"/>
              </a:rPr>
              <a:t>CAMS European Air Quality Forecasts and Analyses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498548" y="1687521"/>
            <a:ext cx="295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23E88"/>
                </a:solidFill>
              </a:rPr>
              <a:t>2021-02-01 – 2021-11-21</a:t>
            </a:r>
            <a:endParaRPr lang="cs-CZ" dirty="0">
              <a:solidFill>
                <a:srgbClr val="023E88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690666" y="1687521"/>
            <a:ext cx="295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23E88"/>
                </a:solidFill>
              </a:rPr>
              <a:t>2022-02-01 – 2022-11-21</a:t>
            </a:r>
            <a:endParaRPr lang="cs-CZ" dirty="0">
              <a:solidFill>
                <a:srgbClr val="023E88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" y="2228264"/>
            <a:ext cx="5934877" cy="33336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87" y="2228264"/>
            <a:ext cx="5934877" cy="33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2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Produkt </a:t>
            </a:r>
            <a:r>
              <a:rPr lang="cs-CZ" dirty="0" smtClean="0"/>
              <a:t>SO</a:t>
            </a:r>
            <a:r>
              <a:rPr lang="cs-CZ" baseline="-25000" dirty="0" smtClean="0"/>
              <a:t>2</a:t>
            </a:r>
            <a:r>
              <a:rPr lang="cs-CZ" dirty="0" smtClean="0"/>
              <a:t> - průměry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391528" y="6237956"/>
            <a:ext cx="9071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</a:t>
            </a:r>
            <a:r>
              <a:rPr lang="en-US" dirty="0" smtClean="0"/>
              <a:t>:</a:t>
            </a:r>
            <a:r>
              <a:rPr lang="en-US" dirty="0"/>
              <a:t> </a:t>
            </a:r>
            <a:r>
              <a:rPr lang="en-US" u="sng" dirty="0" smtClean="0">
                <a:hlinkClick r:id="rId2"/>
              </a:rPr>
              <a:t>CAMS European Air Quality Forecasts and Analyses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498548" y="1687521"/>
            <a:ext cx="295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23E88"/>
                </a:solidFill>
              </a:rPr>
              <a:t>2021-02-01 – 2021-11-21</a:t>
            </a:r>
            <a:endParaRPr lang="cs-CZ" dirty="0">
              <a:solidFill>
                <a:srgbClr val="023E88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690666" y="1687521"/>
            <a:ext cx="295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23E88"/>
                </a:solidFill>
              </a:rPr>
              <a:t>2022-02-01 – 2022-11-21</a:t>
            </a:r>
            <a:endParaRPr lang="cs-CZ" dirty="0">
              <a:solidFill>
                <a:srgbClr val="023E88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" y="2228264"/>
            <a:ext cx="5934877" cy="33336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87" y="2228264"/>
            <a:ext cx="5934877" cy="33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8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dpis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Odkazy na </a:t>
            </a:r>
            <a:r>
              <a:rPr lang="cs-CZ" dirty="0" err="1" smtClean="0"/>
              <a:t>jupyter</a:t>
            </a:r>
            <a:r>
              <a:rPr lang="cs-CZ" dirty="0" smtClean="0"/>
              <a:t> notebooky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670" y="1935616"/>
            <a:ext cx="7326916" cy="3205067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87351" y="2649763"/>
            <a:ext cx="41513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>
                <a:solidFill>
                  <a:srgbClr val="023E88"/>
                </a:solidFill>
                <a:hlinkClick r:id="rId3"/>
              </a:rPr>
              <a:t>JupyterHub</a:t>
            </a:r>
            <a:r>
              <a:rPr lang="cs-CZ" sz="2400" dirty="0" smtClean="0">
                <a:solidFill>
                  <a:srgbClr val="023E88"/>
                </a:solidFill>
                <a:hlinkClick r:id="rId3"/>
              </a:rPr>
              <a:t>/</a:t>
            </a:r>
            <a:r>
              <a:rPr lang="cs-CZ" sz="2400" dirty="0" err="1" smtClean="0">
                <a:solidFill>
                  <a:srgbClr val="023E88"/>
                </a:solidFill>
                <a:hlinkClick r:id="rId3"/>
              </a:rPr>
              <a:t>Lab</a:t>
            </a:r>
            <a:r>
              <a:rPr lang="cs-CZ" sz="2400" dirty="0" smtClean="0">
                <a:solidFill>
                  <a:srgbClr val="023E88"/>
                </a:solidFill>
              </a:rPr>
              <a:t> v rámci kurzů </a:t>
            </a:r>
            <a:r>
              <a:rPr lang="cs-CZ" sz="2400" dirty="0" err="1" smtClean="0">
                <a:solidFill>
                  <a:srgbClr val="023E88"/>
                </a:solidFill>
              </a:rPr>
              <a:t>EUMETSATu</a:t>
            </a:r>
            <a:r>
              <a:rPr lang="cs-CZ" sz="2400" dirty="0" smtClean="0">
                <a:solidFill>
                  <a:srgbClr val="023E88"/>
                </a:solidFill>
              </a:rPr>
              <a:t> např. </a:t>
            </a:r>
            <a:r>
              <a:rPr lang="cs-CZ" sz="2400" dirty="0" smtClean="0">
                <a:solidFill>
                  <a:srgbClr val="023E88"/>
                </a:solidFill>
                <a:hlinkClick r:id="rId4"/>
              </a:rPr>
              <a:t>zde</a:t>
            </a:r>
            <a:endParaRPr lang="cs-CZ" sz="2400" dirty="0" smtClean="0">
              <a:solidFill>
                <a:srgbClr val="023E88"/>
              </a:solidFill>
            </a:endParaRPr>
          </a:p>
          <a:p>
            <a:endParaRPr lang="cs-CZ" sz="2400" dirty="0">
              <a:solidFill>
                <a:srgbClr val="023E88"/>
              </a:solidFill>
            </a:endParaRPr>
          </a:p>
          <a:p>
            <a:r>
              <a:rPr lang="cs-CZ" sz="2400" dirty="0" err="1" smtClean="0">
                <a:hlinkClick r:id="rId5"/>
              </a:rPr>
              <a:t>JupyterHub</a:t>
            </a:r>
            <a:r>
              <a:rPr lang="cs-CZ" sz="2400" dirty="0" smtClean="0">
                <a:hlinkClick r:id="rId5"/>
              </a:rPr>
              <a:t>/</a:t>
            </a:r>
            <a:r>
              <a:rPr lang="cs-CZ" sz="2400" dirty="0" err="1" smtClean="0">
                <a:hlinkClick r:id="rId5"/>
              </a:rPr>
              <a:t>Lab</a:t>
            </a:r>
            <a:r>
              <a:rPr lang="cs-CZ" sz="2400" dirty="0" smtClean="0"/>
              <a:t> </a:t>
            </a:r>
            <a:r>
              <a:rPr lang="cs-CZ" sz="2400" dirty="0">
                <a:solidFill>
                  <a:srgbClr val="023E88"/>
                </a:solidFill>
              </a:rPr>
              <a:t>v </a:t>
            </a:r>
            <a:r>
              <a:rPr lang="cs-CZ" sz="2400" dirty="0" smtClean="0">
                <a:solidFill>
                  <a:srgbClr val="023E88"/>
                </a:solidFill>
              </a:rPr>
              <a:t>rámci kurzů na </a:t>
            </a:r>
            <a:r>
              <a:rPr lang="cs-CZ" sz="2400" dirty="0" err="1" smtClean="0">
                <a:solidFill>
                  <a:srgbClr val="023E88"/>
                </a:solidFill>
              </a:rPr>
              <a:t>Wekeo</a:t>
            </a:r>
            <a:endParaRPr lang="cs-CZ" sz="2400" dirty="0">
              <a:solidFill>
                <a:srgbClr val="023E88"/>
              </a:solidFill>
            </a:endParaRP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31567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Děkuji za pozornost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Jindřich Šťástka</a:t>
            </a:r>
          </a:p>
          <a:p>
            <a:r>
              <a:rPr lang="cs-CZ" i="0" dirty="0" smtClean="0"/>
              <a:t></a:t>
            </a:r>
            <a:r>
              <a:rPr lang="cs-CZ" dirty="0" smtClean="0"/>
              <a:t>jindrich.stastka@chmi.cz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0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68188" y="3721412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Jindřich Šťástka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i="0" dirty="0" smtClean="0"/>
              <a:t>České uživatelské fórum </a:t>
            </a:r>
            <a:r>
              <a:rPr lang="cs-CZ" i="0" dirty="0" err="1" smtClean="0"/>
              <a:t>Copernicus</a:t>
            </a:r>
            <a:r>
              <a:rPr lang="cs-CZ" i="0" dirty="0" smtClean="0"/>
              <a:t> 2022</a:t>
            </a:r>
            <a:endParaRPr lang="cs-CZ" dirty="0"/>
          </a:p>
          <a:p>
            <a:r>
              <a:rPr lang="cs-CZ" i="0" dirty="0" smtClean="0"/>
              <a:t>28. 11. 2022</a:t>
            </a:r>
            <a:endParaRPr lang="cs-CZ" i="0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4000" dirty="0">
                <a:solidFill>
                  <a:schemeClr val="lt1"/>
                </a:solidFill>
              </a:rPr>
              <a:t>Analýza dat družic a služeb programu </a:t>
            </a:r>
            <a:r>
              <a:rPr lang="cs-CZ" sz="4000" dirty="0" err="1">
                <a:solidFill>
                  <a:schemeClr val="lt1"/>
                </a:solidFill>
              </a:rPr>
              <a:t>Copernicus</a:t>
            </a:r>
            <a:r>
              <a:rPr lang="cs-CZ" sz="4000" dirty="0">
                <a:solidFill>
                  <a:schemeClr val="lt1"/>
                </a:solidFill>
              </a:rPr>
              <a:t> v souvislosti s válkou na</a:t>
            </a:r>
            <a:br>
              <a:rPr lang="cs-CZ" sz="4000" dirty="0">
                <a:solidFill>
                  <a:schemeClr val="lt1"/>
                </a:solidFill>
              </a:rPr>
            </a:br>
            <a:r>
              <a:rPr lang="cs-CZ" sz="4000" dirty="0">
                <a:solidFill>
                  <a:schemeClr val="lt1"/>
                </a:solidFill>
              </a:rPr>
              <a:t>Ukrajině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72401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cs-CZ" sz="3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000" dirty="0" smtClean="0">
                <a:latin typeface="+mn-lt"/>
              </a:rPr>
              <a:t>Produkt </a:t>
            </a:r>
            <a:r>
              <a:rPr lang="cs-CZ" sz="3000" dirty="0" err="1" smtClean="0">
                <a:latin typeface="+mn-lt"/>
              </a:rPr>
              <a:t>Fire</a:t>
            </a:r>
            <a:r>
              <a:rPr lang="cs-CZ" sz="3000" dirty="0" smtClean="0">
                <a:latin typeface="+mn-lt"/>
              </a:rPr>
              <a:t> </a:t>
            </a:r>
            <a:r>
              <a:rPr lang="cs-CZ" sz="3000" dirty="0" err="1" smtClean="0">
                <a:latin typeface="+mn-lt"/>
              </a:rPr>
              <a:t>Radiative</a:t>
            </a:r>
            <a:r>
              <a:rPr lang="cs-CZ" sz="3000" dirty="0" smtClean="0">
                <a:latin typeface="+mn-lt"/>
              </a:rPr>
              <a:t> </a:t>
            </a:r>
            <a:r>
              <a:rPr lang="cs-CZ" sz="3000" dirty="0" err="1" smtClean="0">
                <a:latin typeface="+mn-lt"/>
              </a:rPr>
              <a:t>Power</a:t>
            </a:r>
            <a:r>
              <a:rPr lang="cs-CZ" sz="3000" dirty="0" smtClean="0">
                <a:latin typeface="+mn-lt"/>
              </a:rPr>
              <a:t> (FRP) služby </a:t>
            </a:r>
            <a:r>
              <a:rPr lang="en-US" sz="3000" dirty="0">
                <a:latin typeface="+mn-lt"/>
              </a:rPr>
              <a:t>CAMS Global Fire Assimilation System (GFAS)</a:t>
            </a:r>
            <a:endParaRPr lang="cs-CZ" sz="30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000" dirty="0" smtClean="0">
                <a:latin typeface="+mn-lt"/>
              </a:rPr>
              <a:t>Produkty </a:t>
            </a:r>
            <a:r>
              <a:rPr lang="en-US" sz="3000" dirty="0">
                <a:latin typeface="+mn-lt"/>
              </a:rPr>
              <a:t>CAMS - European Air Quality Forecasts and </a:t>
            </a:r>
            <a:r>
              <a:rPr lang="en-US" sz="3000" dirty="0" smtClean="0">
                <a:latin typeface="+mn-lt"/>
              </a:rPr>
              <a:t>Analyses</a:t>
            </a:r>
            <a:endParaRPr lang="cs-CZ" sz="3000" dirty="0" smtClean="0">
              <a:latin typeface="+mn-lt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Obsah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436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Produkt </a:t>
            </a:r>
            <a:r>
              <a:rPr lang="cs-CZ" dirty="0" err="1"/>
              <a:t>Fire</a:t>
            </a:r>
            <a:r>
              <a:rPr lang="cs-CZ" dirty="0"/>
              <a:t> </a:t>
            </a:r>
            <a:r>
              <a:rPr lang="cs-CZ" dirty="0" err="1"/>
              <a:t>Radiative</a:t>
            </a:r>
            <a:r>
              <a:rPr lang="cs-CZ" dirty="0"/>
              <a:t> </a:t>
            </a:r>
            <a:r>
              <a:rPr lang="cs-CZ" dirty="0" err="1"/>
              <a:t>Power</a:t>
            </a:r>
            <a:r>
              <a:rPr lang="cs-CZ" dirty="0"/>
              <a:t> (FRP)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316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Produkt </a:t>
            </a:r>
            <a:r>
              <a:rPr lang="cs-CZ" dirty="0" err="1"/>
              <a:t>Fire</a:t>
            </a:r>
            <a:r>
              <a:rPr lang="cs-CZ" dirty="0"/>
              <a:t> </a:t>
            </a:r>
            <a:r>
              <a:rPr lang="cs-CZ" dirty="0" err="1"/>
              <a:t>Radiative</a:t>
            </a:r>
            <a:r>
              <a:rPr lang="cs-CZ" dirty="0"/>
              <a:t> </a:t>
            </a:r>
            <a:r>
              <a:rPr lang="cs-CZ" dirty="0" err="1"/>
              <a:t>Power</a:t>
            </a:r>
            <a:r>
              <a:rPr lang="cs-CZ" dirty="0"/>
              <a:t> (FRP)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391528" y="6274168"/>
            <a:ext cx="9071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</a:t>
            </a:r>
            <a:r>
              <a:rPr lang="en-US" dirty="0" smtClean="0"/>
              <a:t>:</a:t>
            </a:r>
            <a:r>
              <a:rPr lang="en-US" dirty="0"/>
              <a:t> </a:t>
            </a:r>
            <a:r>
              <a:rPr lang="en-US" u="sng" dirty="0" smtClean="0">
                <a:hlinkClick r:id="rId2"/>
              </a:rPr>
              <a:t>CAMS global biomass burning emissions based on fire radiative power (GFAS)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528" y="1147772"/>
            <a:ext cx="9034463" cy="502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9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Produkt </a:t>
            </a:r>
            <a:r>
              <a:rPr lang="cs-CZ" dirty="0" err="1"/>
              <a:t>Fire</a:t>
            </a:r>
            <a:r>
              <a:rPr lang="cs-CZ" dirty="0"/>
              <a:t> </a:t>
            </a:r>
            <a:r>
              <a:rPr lang="cs-CZ" dirty="0" err="1"/>
              <a:t>Radiative</a:t>
            </a:r>
            <a:r>
              <a:rPr lang="cs-CZ" dirty="0"/>
              <a:t> </a:t>
            </a:r>
            <a:r>
              <a:rPr lang="cs-CZ" dirty="0" err="1"/>
              <a:t>Power</a:t>
            </a:r>
            <a:r>
              <a:rPr lang="cs-CZ" dirty="0"/>
              <a:t> (FRP</a:t>
            </a:r>
            <a:r>
              <a:rPr lang="cs-CZ" dirty="0" smtClean="0"/>
              <a:t>) – denní data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391528" y="6237956"/>
            <a:ext cx="9071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</a:t>
            </a:r>
            <a:r>
              <a:rPr lang="en-US" dirty="0" smtClean="0"/>
              <a:t>:</a:t>
            </a:r>
            <a:r>
              <a:rPr lang="en-US" dirty="0"/>
              <a:t> </a:t>
            </a:r>
            <a:r>
              <a:rPr lang="en-US" u="sng" dirty="0" smtClean="0">
                <a:hlinkClick r:id="rId2"/>
              </a:rPr>
              <a:t>CAMS global biomass burning emissions based on fire radiative power (GFAS)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8" y="2228264"/>
            <a:ext cx="5905500" cy="33337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076" y="2228264"/>
            <a:ext cx="5905500" cy="333375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498548" y="1687521"/>
            <a:ext cx="295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23E88"/>
                </a:solidFill>
              </a:rPr>
              <a:t>2021-02-01 – 2021-03-31</a:t>
            </a:r>
            <a:endParaRPr lang="cs-CZ" dirty="0">
              <a:solidFill>
                <a:srgbClr val="023E88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690666" y="1687521"/>
            <a:ext cx="295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23E88"/>
                </a:solidFill>
              </a:rPr>
              <a:t>2022-02-01 – 2022-03-31</a:t>
            </a:r>
            <a:endParaRPr lang="cs-CZ" dirty="0">
              <a:solidFill>
                <a:srgbClr val="023E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32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Produkt </a:t>
            </a:r>
            <a:r>
              <a:rPr lang="cs-CZ" dirty="0" err="1"/>
              <a:t>Fire</a:t>
            </a:r>
            <a:r>
              <a:rPr lang="cs-CZ" dirty="0"/>
              <a:t> </a:t>
            </a:r>
            <a:r>
              <a:rPr lang="cs-CZ" dirty="0" err="1"/>
              <a:t>Radiative</a:t>
            </a:r>
            <a:r>
              <a:rPr lang="cs-CZ" dirty="0"/>
              <a:t> </a:t>
            </a:r>
            <a:r>
              <a:rPr lang="cs-CZ" dirty="0" err="1"/>
              <a:t>Power</a:t>
            </a:r>
            <a:r>
              <a:rPr lang="cs-CZ" dirty="0"/>
              <a:t> (FRP</a:t>
            </a:r>
            <a:r>
              <a:rPr lang="cs-CZ" dirty="0" smtClean="0"/>
              <a:t>) – průměry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391528" y="6237956"/>
            <a:ext cx="9071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</a:t>
            </a:r>
            <a:r>
              <a:rPr lang="en-US" dirty="0" smtClean="0"/>
              <a:t>:</a:t>
            </a:r>
            <a:r>
              <a:rPr lang="en-US" dirty="0"/>
              <a:t> </a:t>
            </a:r>
            <a:r>
              <a:rPr lang="en-US" u="sng" dirty="0" smtClean="0">
                <a:hlinkClick r:id="rId2"/>
              </a:rPr>
              <a:t>CAMS global biomass burning emissions based on fire radiative power (GFAS)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498548" y="1687521"/>
            <a:ext cx="295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23E88"/>
                </a:solidFill>
              </a:rPr>
              <a:t>2021-02-01 – 2021-11-20</a:t>
            </a:r>
            <a:endParaRPr lang="cs-CZ" dirty="0">
              <a:solidFill>
                <a:srgbClr val="023E88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690666" y="1687521"/>
            <a:ext cx="295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23E88"/>
                </a:solidFill>
              </a:rPr>
              <a:t>2022-02-01 – 2022-11-20</a:t>
            </a:r>
            <a:endParaRPr lang="cs-CZ" dirty="0">
              <a:solidFill>
                <a:srgbClr val="023E88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" y="2220790"/>
            <a:ext cx="5945075" cy="334122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288" y="2220790"/>
            <a:ext cx="5945075" cy="334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7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Produkt </a:t>
            </a:r>
            <a:r>
              <a:rPr lang="cs-CZ" dirty="0" err="1"/>
              <a:t>Fire</a:t>
            </a:r>
            <a:r>
              <a:rPr lang="cs-CZ" dirty="0"/>
              <a:t> </a:t>
            </a:r>
            <a:r>
              <a:rPr lang="cs-CZ" dirty="0" err="1"/>
              <a:t>Radiative</a:t>
            </a:r>
            <a:r>
              <a:rPr lang="cs-CZ" dirty="0"/>
              <a:t> </a:t>
            </a:r>
            <a:r>
              <a:rPr lang="cs-CZ" dirty="0" err="1"/>
              <a:t>Power</a:t>
            </a:r>
            <a:r>
              <a:rPr lang="cs-CZ" dirty="0"/>
              <a:t> (FRP</a:t>
            </a:r>
            <a:r>
              <a:rPr lang="cs-CZ" dirty="0" smtClean="0"/>
              <a:t>) – denní data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42318" y="5627167"/>
            <a:ext cx="5107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</a:t>
            </a:r>
            <a:r>
              <a:rPr lang="en-US" dirty="0" smtClean="0"/>
              <a:t>:</a:t>
            </a:r>
            <a:r>
              <a:rPr lang="en-US" dirty="0"/>
              <a:t> </a:t>
            </a:r>
            <a:r>
              <a:rPr lang="en-US" u="sng" dirty="0" smtClean="0">
                <a:hlinkClick r:id="rId2"/>
              </a:rPr>
              <a:t>CAMS global biomass burning emissions based on fire radiative power (GFAS)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5101202" y="1244509"/>
            <a:ext cx="1397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23E88"/>
                </a:solidFill>
              </a:rPr>
              <a:t>2022-02-28</a:t>
            </a:r>
            <a:endParaRPr lang="cs-CZ" dirty="0">
              <a:solidFill>
                <a:srgbClr val="023E88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125" y="1849231"/>
            <a:ext cx="4875181" cy="3600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0178"/>
            <a:ext cx="6405518" cy="36000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913795" y="5627167"/>
            <a:ext cx="316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</a:t>
            </a:r>
            <a:r>
              <a:rPr lang="en-US" dirty="0" smtClean="0"/>
              <a:t>:</a:t>
            </a:r>
            <a:r>
              <a:rPr lang="en-US" dirty="0"/>
              <a:t> </a:t>
            </a:r>
            <a:r>
              <a:rPr lang="en-US" dirty="0" err="1" smtClean="0">
                <a:hlinkClick r:id="rId5"/>
              </a:rPr>
              <a:t>Neue</a:t>
            </a:r>
            <a:r>
              <a:rPr lang="en-US" dirty="0" smtClean="0">
                <a:hlinkClick r:id="rId5"/>
              </a:rPr>
              <a:t> </a:t>
            </a:r>
            <a:r>
              <a:rPr lang="en-US" dirty="0" err="1" smtClean="0">
                <a:hlinkClick r:id="rId5"/>
              </a:rPr>
              <a:t>Zürcher</a:t>
            </a:r>
            <a:r>
              <a:rPr lang="en-US" dirty="0" smtClean="0">
                <a:hlinkClick r:id="rId5"/>
              </a:rPr>
              <a:t> </a:t>
            </a:r>
            <a:r>
              <a:rPr lang="en-US" dirty="0" err="1" smtClean="0">
                <a:hlinkClick r:id="rId5"/>
              </a:rPr>
              <a:t>Zeitung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740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Produkt </a:t>
            </a:r>
            <a:r>
              <a:rPr lang="cs-CZ" dirty="0" err="1"/>
              <a:t>Fire</a:t>
            </a:r>
            <a:r>
              <a:rPr lang="cs-CZ" dirty="0"/>
              <a:t> </a:t>
            </a:r>
            <a:r>
              <a:rPr lang="cs-CZ" dirty="0" err="1"/>
              <a:t>Radiative</a:t>
            </a:r>
            <a:r>
              <a:rPr lang="cs-CZ" dirty="0"/>
              <a:t> </a:t>
            </a:r>
            <a:r>
              <a:rPr lang="cs-CZ" dirty="0" err="1"/>
              <a:t>Power</a:t>
            </a:r>
            <a:r>
              <a:rPr lang="cs-CZ" dirty="0"/>
              <a:t> (FRP</a:t>
            </a:r>
            <a:r>
              <a:rPr lang="cs-CZ" dirty="0" smtClean="0"/>
              <a:t>) – denní data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42318" y="5627167"/>
            <a:ext cx="5107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</a:t>
            </a:r>
            <a:r>
              <a:rPr lang="en-US" dirty="0" smtClean="0"/>
              <a:t>:</a:t>
            </a:r>
            <a:r>
              <a:rPr lang="en-US" dirty="0"/>
              <a:t> </a:t>
            </a:r>
            <a:r>
              <a:rPr lang="en-US" u="sng" dirty="0" smtClean="0">
                <a:hlinkClick r:id="rId2"/>
              </a:rPr>
              <a:t>CAMS global biomass burning emissions based on fire radiative power (GFAS)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5101202" y="1244509"/>
            <a:ext cx="1397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23E88"/>
                </a:solidFill>
              </a:rPr>
              <a:t>2022-03-21</a:t>
            </a:r>
            <a:endParaRPr lang="cs-CZ" dirty="0">
              <a:solidFill>
                <a:srgbClr val="023E88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913795" y="5627167"/>
            <a:ext cx="316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</a:t>
            </a:r>
            <a:r>
              <a:rPr lang="en-US" dirty="0" smtClean="0"/>
              <a:t>:</a:t>
            </a:r>
            <a:r>
              <a:rPr lang="en-US" dirty="0"/>
              <a:t> </a:t>
            </a:r>
            <a:r>
              <a:rPr lang="en-US" dirty="0" err="1" smtClean="0">
                <a:hlinkClick r:id="rId3"/>
              </a:rPr>
              <a:t>Neue</a:t>
            </a:r>
            <a:r>
              <a:rPr lang="en-US" dirty="0" smtClean="0">
                <a:hlinkClick r:id="rId3"/>
              </a:rPr>
              <a:t> </a:t>
            </a:r>
            <a:r>
              <a:rPr lang="en-US" dirty="0" err="1" smtClean="0">
                <a:hlinkClick r:id="rId3"/>
              </a:rPr>
              <a:t>Zürcher</a:t>
            </a:r>
            <a:r>
              <a:rPr lang="en-US" dirty="0" smtClean="0">
                <a:hlinkClick r:id="rId3"/>
              </a:rPr>
              <a:t> </a:t>
            </a:r>
            <a:r>
              <a:rPr lang="en-US" dirty="0" err="1" smtClean="0">
                <a:hlinkClick r:id="rId3"/>
              </a:rPr>
              <a:t>Zeitung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040" y="1849231"/>
            <a:ext cx="4698376" cy="360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0504"/>
            <a:ext cx="640551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4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MU_19_9" id="{274CFC56-019A-4B75-B2ED-E1D0966EDFE8}" vid="{55D50E2A-02F5-43C6-84BB-0BF6B202CC3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7D56239C2EFF24087E1A23E36D833CF" ma:contentTypeVersion="16" ma:contentTypeDescription="Vytvoří nový dokument" ma:contentTypeScope="" ma:versionID="809351401befb9ee6c53e5c111e038d7">
  <xsd:schema xmlns:xsd="http://www.w3.org/2001/XMLSchema" xmlns:xs="http://www.w3.org/2001/XMLSchema" xmlns:p="http://schemas.microsoft.com/office/2006/metadata/properties" xmlns:ns2="2c996c54-0d75-4893-a9d9-2b431e5e8300" xmlns:ns3="ec897ce1-80b5-4bff-b653-fb467b30b302" targetNamespace="http://schemas.microsoft.com/office/2006/metadata/properties" ma:root="true" ma:fieldsID="b6a2fe190ebe967c8384bd2c24adf930" ns2:_="" ns3:_="">
    <xsd:import namespace="2c996c54-0d75-4893-a9d9-2b431e5e8300"/>
    <xsd:import namespace="ec897ce1-80b5-4bff-b653-fb467b30b3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996c54-0d75-4893-a9d9-2b431e5e83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79582e44-e1bd-47ae-b8bb-f3d5276029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897ce1-80b5-4bff-b653-fb467b30b30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330fb8c-d8e7-4fc9-966c-cc928aa6f636}" ma:internalName="TaxCatchAll" ma:showField="CatchAllData" ma:web="ec897ce1-80b5-4bff-b653-fb467b30b3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c897ce1-80b5-4bff-b653-fb467b30b302" xsi:nil="true"/>
    <lcf76f155ced4ddcb4097134ff3c332f xmlns="2c996c54-0d75-4893-a9d9-2b431e5e830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CF8FCBD-68B2-460C-819E-466F5AC54B58}"/>
</file>

<file path=customXml/itemProps2.xml><?xml version="1.0" encoding="utf-8"?>
<ds:datastoreItem xmlns:ds="http://schemas.openxmlformats.org/officeDocument/2006/customXml" ds:itemID="{F51C4788-A592-4FC2-9132-D1F01F8CCC35}"/>
</file>

<file path=customXml/itemProps3.xml><?xml version="1.0" encoding="utf-8"?>
<ds:datastoreItem xmlns:ds="http://schemas.openxmlformats.org/officeDocument/2006/customXml" ds:itemID="{0D4288DB-1027-4B3D-AFC0-F91D25B15F62}"/>
</file>

<file path=docProps/app.xml><?xml version="1.0" encoding="utf-8"?>
<Properties xmlns="http://schemas.openxmlformats.org/officeDocument/2006/extended-properties" xmlns:vt="http://schemas.openxmlformats.org/officeDocument/2006/docPropsVTypes">
  <Template>CHMU-prezentace-format-16_9 (1)</Template>
  <TotalTime>9942</TotalTime>
  <Words>383</Words>
  <Application>Microsoft Office PowerPoint</Application>
  <PresentationFormat>Širokoúhlá obrazovka</PresentationFormat>
  <Paragraphs>59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</vt:lpstr>
      <vt:lpstr>Times New Roman</vt:lpstr>
      <vt:lpstr>Wingdings</vt:lpstr>
      <vt:lpstr>Motiv Office</vt:lpstr>
      <vt:lpstr>Prezentace aplikace PowerPoint</vt:lpstr>
      <vt:lpstr>Analýza dat družic a služeb programu Copernicus v souvislosti s válkou na Ukrajině</vt:lpstr>
      <vt:lpstr>Obsah prezentace</vt:lpstr>
      <vt:lpstr>Produkt Fire Radiative Power (FRP)</vt:lpstr>
      <vt:lpstr>Produkt Fire Radiative Power (FRP)</vt:lpstr>
      <vt:lpstr>Produkt Fire Radiative Power (FRP) – denní data</vt:lpstr>
      <vt:lpstr>Produkt Fire Radiative Power (FRP) – průměry</vt:lpstr>
      <vt:lpstr>Produkt Fire Radiative Power (FRP) – denní data</vt:lpstr>
      <vt:lpstr>Produkt Fire Radiative Power (FRP) – denní data</vt:lpstr>
      <vt:lpstr>Produkt Fire Radiative Power (FRP) – denní data</vt:lpstr>
      <vt:lpstr>Produkty CAMS - European Air Quality Forecasts and Analyses</vt:lpstr>
      <vt:lpstr>Produkty CAMS - European Air Quality Forecasts and Analyses</vt:lpstr>
      <vt:lpstr>Produkt PM10 z požárů (PMWF) - průměry</vt:lpstr>
      <vt:lpstr>Produkt NO - průměry</vt:lpstr>
      <vt:lpstr>Produkt NO2 - průměry</vt:lpstr>
      <vt:lpstr>Produkt SO2 - průměry</vt:lpstr>
      <vt:lpstr>Odkazy na jupyter notebooky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Jindřich Šťástka</dc:creator>
  <cp:lastModifiedBy>Jindrich Stastka</cp:lastModifiedBy>
  <cp:revision>73</cp:revision>
  <dcterms:created xsi:type="dcterms:W3CDTF">2021-05-06T11:00:11Z</dcterms:created>
  <dcterms:modified xsi:type="dcterms:W3CDTF">2022-11-24T14:43:19Z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0x01010047D56239C2EFF24087E1A23E36D833CF</vt:lpwstr>
  </property>
</Properties>
</file>