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4"/>
  </p:notesMasterIdLst>
  <p:handoutMasterIdLst>
    <p:handoutMasterId r:id="rId35"/>
  </p:handoutMasterIdLst>
  <p:sldIdLst>
    <p:sldId id="323" r:id="rId5"/>
    <p:sldId id="257" r:id="rId6"/>
    <p:sldId id="292" r:id="rId7"/>
    <p:sldId id="296" r:id="rId8"/>
    <p:sldId id="291" r:id="rId9"/>
    <p:sldId id="293" r:id="rId10"/>
    <p:sldId id="298" r:id="rId11"/>
    <p:sldId id="300" r:id="rId12"/>
    <p:sldId id="301" r:id="rId13"/>
    <p:sldId id="299" r:id="rId14"/>
    <p:sldId id="290" r:id="rId15"/>
    <p:sldId id="410" r:id="rId16"/>
    <p:sldId id="412" r:id="rId17"/>
    <p:sldId id="413" r:id="rId18"/>
    <p:sldId id="414" r:id="rId19"/>
    <p:sldId id="415" r:id="rId20"/>
    <p:sldId id="264" r:id="rId21"/>
    <p:sldId id="416" r:id="rId22"/>
    <p:sldId id="256" r:id="rId23"/>
    <p:sldId id="335" r:id="rId24"/>
    <p:sldId id="267" r:id="rId25"/>
    <p:sldId id="342" r:id="rId26"/>
    <p:sldId id="259" r:id="rId27"/>
    <p:sldId id="336" r:id="rId28"/>
    <p:sldId id="268" r:id="rId29"/>
    <p:sldId id="346" r:id="rId30"/>
    <p:sldId id="270" r:id="rId31"/>
    <p:sldId id="272" r:id="rId32"/>
    <p:sldId id="27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a Koblížková" initials="EK" lastIdx="45" clrIdx="0">
    <p:extLst>
      <p:ext uri="{19B8F6BF-5375-455C-9EA6-DF929625EA0E}">
        <p15:presenceInfo xmlns:p15="http://schemas.microsoft.com/office/powerpoint/2012/main" userId="Edita Koblížková" providerId="None"/>
      </p:ext>
    </p:extLst>
  </p:cmAuthor>
  <p:cmAuthor id="2" name="Petra Lepičová" initials="PL" lastIdx="9" clrIdx="1">
    <p:extLst>
      <p:ext uri="{19B8F6BF-5375-455C-9EA6-DF929625EA0E}">
        <p15:presenceInfo xmlns:p15="http://schemas.microsoft.com/office/powerpoint/2012/main" userId="S::petra.lepicova@cenia.cz::a80105ea-0a50-4bb5-8050-35fda34ee685" providerId="AD"/>
      </p:ext>
    </p:extLst>
  </p:cmAuthor>
  <p:cmAuthor id="3" name="Miluše Rollerová" initials="MR" lastIdx="11" clrIdx="2">
    <p:extLst>
      <p:ext uri="{19B8F6BF-5375-455C-9EA6-DF929625EA0E}">
        <p15:presenceInfo xmlns:p15="http://schemas.microsoft.com/office/powerpoint/2012/main" userId="S::miluse.rollerova@cenia.cz::40f20d78-b564-434d-8ade-a9667f5c0997" providerId="AD"/>
      </p:ext>
    </p:extLst>
  </p:cmAuthor>
  <p:cmAuthor id="4" name="Eva Čermáková" initials="EČ" lastIdx="1" clrIdx="3">
    <p:extLst>
      <p:ext uri="{19B8F6BF-5375-455C-9EA6-DF929625EA0E}">
        <p15:presenceInfo xmlns:p15="http://schemas.microsoft.com/office/powerpoint/2012/main" userId="S::eva.cermakova@cenia.cz::d1249c10-aaf5-43c3-bb80-39f29f3b6ae4" providerId="AD"/>
      </p:ext>
    </p:extLst>
  </p:cmAuthor>
  <p:cmAuthor id="5" name="Jiří Přech" initials="JP" lastIdx="2" clrIdx="4">
    <p:extLst>
      <p:ext uri="{19B8F6BF-5375-455C-9EA6-DF929625EA0E}">
        <p15:presenceInfo xmlns:p15="http://schemas.microsoft.com/office/powerpoint/2012/main" userId="Jiří Přech" providerId="None"/>
      </p:ext>
    </p:extLst>
  </p:cmAuthor>
  <p:cmAuthor id="6" name="Kristýna Marvalová" initials="KM" lastIdx="1" clrIdx="5">
    <p:extLst>
      <p:ext uri="{19B8F6BF-5375-455C-9EA6-DF929625EA0E}">
        <p15:presenceInfo xmlns:p15="http://schemas.microsoft.com/office/powerpoint/2012/main" userId="S::kristyna.sulcova@cenia.cz::1377909b-5113-46db-84c2-876bc224ce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E181D1-9491-4A44-A39B-7FB0F2D7888B}" v="32" dt="2022-11-28T00:34:12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A0B2C-F81B-4435-8DC0-D4239D6D0EF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7089BC-3BC1-40C1-8676-4B2F7B8C646C}">
      <dgm:prSet custT="1"/>
      <dgm:spPr/>
      <dgm:t>
        <a:bodyPr/>
        <a:lstStyle/>
        <a:p>
          <a:r>
            <a:rPr lang="cs-CZ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Dělostřelecká spotřeba </a:t>
          </a:r>
          <a:endParaRPr lang="en-US" sz="2400" b="1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95030DC6-6BA1-470E-A065-D71C70CDFCD3}" type="parTrans" cxnId="{C4AB2CAF-BBE1-4E3E-A177-FD9D1F954EEB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5BC69FD2-F329-42E1-B89D-07D07C5CCC3F}" type="sibTrans" cxnId="{C4AB2CAF-BBE1-4E3E-A177-FD9D1F954EEB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EE55112E-9B8E-4D02-B49B-6A6D3E485C0C}">
      <dgm:prSet/>
      <dgm:spPr/>
      <dgm:t>
        <a:bodyPr/>
        <a:lstStyle/>
        <a:p>
          <a:r>
            <a:rPr lang="cs-CZ" b="1" cap="none" spc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UA 5-6tis dělostřeleckých granátů den</a:t>
          </a:r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E5921463-B2AD-4818-8962-9ECDB8DFD930}" type="parTrans" cxnId="{1182CE3F-6757-433E-864E-46054DCDA52B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5A931279-7CE9-411F-87A2-E4973FD0F2F9}" type="sibTrans" cxnId="{1182CE3F-6757-433E-864E-46054DCDA52B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226BBC59-1BD4-4F50-BF7E-FB0B36C3A8C8}">
      <dgm:prSet/>
      <dgm:spPr/>
      <dgm:t>
        <a:bodyPr/>
        <a:lstStyle/>
        <a:p>
          <a:r>
            <a:rPr lang="cs-CZ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RF měla 8-10x více dělostřelectva (odhady ve špičce okolo 20-60k granátů/den)</a:t>
          </a:r>
          <a:endParaRPr lang="en-US" b="1" cap="none" spc="0" dirty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107B3D3B-3933-4620-AF86-9BAB8F7223BA}" type="parTrans" cxnId="{0825A8D0-5566-4731-8E4B-62BAC33FBE8D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0E4A3314-F514-42FA-9296-C35819B600F5}" type="sibTrans" cxnId="{0825A8D0-5566-4731-8E4B-62BAC33FBE8D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15B44E5D-848B-4A0A-B693-2D90886ECD3F}">
      <dgm:prSet/>
      <dgm:spPr/>
      <dgm:t>
        <a:bodyPr/>
        <a:lstStyle/>
        <a:p>
          <a:r>
            <a:rPr lang="cs-CZ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Odhadovaný energetický tok 4 TJ/den = 1/16 Jaderné bomby/den</a:t>
          </a:r>
          <a:endParaRPr lang="en-US" b="1" cap="none" spc="0" dirty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E3C4237C-002D-472C-B80E-5E4B5AC8BA4D}" type="parTrans" cxnId="{3BF259D7-10E2-4065-84B3-721C1FD5C9D6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2F27A216-CC69-4A6A-86D7-45BD40457A4F}" type="sibTrans" cxnId="{3BF259D7-10E2-4065-84B3-721C1FD5C9D6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F7DAAEB8-B69E-416C-A466-FF89E1436B90}">
      <dgm:prSet/>
      <dgm:spPr/>
      <dgm:t>
        <a:bodyPr/>
        <a:lstStyle/>
        <a:p>
          <a:r>
            <a:rPr lang="cs-CZ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Konzervativní odhad se započtením letecké, tankové, raketové munice může být energetický tok 1/8 Jaderné bomby/den</a:t>
          </a:r>
          <a:endParaRPr lang="en-US" b="1" cap="none" spc="0" dirty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4D166804-D40E-4743-887C-B59335ABC87F}" type="parTrans" cxnId="{97EB3047-08B0-488B-9AFE-CE498035580F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DAADB264-A44E-4EFC-9520-0D43899A7E03}" type="sibTrans" cxnId="{97EB3047-08B0-488B-9AFE-CE498035580F}">
      <dgm:prSet/>
      <dgm:spPr/>
      <dgm:t>
        <a:bodyPr/>
        <a:lstStyle/>
        <a:p>
          <a:endParaRPr lang="en-US" b="1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72F6B8A9-3792-444C-917B-2A57BE2569EA}">
      <dgm:prSet/>
      <dgm:spPr/>
      <dgm:t>
        <a:bodyPr/>
        <a:lstStyle/>
        <a:p>
          <a:r>
            <a:rPr lang="cs-CZ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Cena vystřelení jednoho granátu je  od „tupé“ munice 25kKč po GPS munice 4 mil. Kč </a:t>
          </a:r>
          <a:endParaRPr lang="en-US" b="1" cap="none" spc="0" dirty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524127A9-4436-4803-B8A6-F85E629B4CEA}" type="parTrans" cxnId="{652EC350-C74D-414F-8A97-7117D1290930}">
      <dgm:prSet/>
      <dgm:spPr/>
      <dgm:t>
        <a:bodyPr/>
        <a:lstStyle/>
        <a:p>
          <a:endParaRPr lang="cs-CZ"/>
        </a:p>
      </dgm:t>
    </dgm:pt>
    <dgm:pt modelId="{7681CAE3-EAA3-4F4F-9EE9-A9AFB6A5A896}" type="sibTrans" cxnId="{652EC350-C74D-414F-8A97-7117D1290930}">
      <dgm:prSet/>
      <dgm:spPr/>
      <dgm:t>
        <a:bodyPr/>
        <a:lstStyle/>
        <a:p>
          <a:endParaRPr lang="cs-CZ"/>
        </a:p>
      </dgm:t>
    </dgm:pt>
    <dgm:pt modelId="{CB8B6F85-DF54-4661-9149-B043B0A6A6E0}" type="pres">
      <dgm:prSet presAssocID="{2B5A0B2C-F81B-4435-8DC0-D4239D6D0EF1}" presName="vert0" presStyleCnt="0">
        <dgm:presLayoutVars>
          <dgm:dir/>
          <dgm:animOne val="branch"/>
          <dgm:animLvl val="lvl"/>
        </dgm:presLayoutVars>
      </dgm:prSet>
      <dgm:spPr/>
    </dgm:pt>
    <dgm:pt modelId="{11D658AA-03CE-4BB4-A349-887AE5EF0C22}" type="pres">
      <dgm:prSet presAssocID="{267089BC-3BC1-40C1-8676-4B2F7B8C646C}" presName="thickLine" presStyleLbl="alignNode1" presStyleIdx="0" presStyleCnt="6"/>
      <dgm:spPr/>
    </dgm:pt>
    <dgm:pt modelId="{C01474FC-1A5E-4186-B97E-875B4A02C154}" type="pres">
      <dgm:prSet presAssocID="{267089BC-3BC1-40C1-8676-4B2F7B8C646C}" presName="horz1" presStyleCnt="0"/>
      <dgm:spPr/>
    </dgm:pt>
    <dgm:pt modelId="{0A6C440E-0E93-41FB-A699-DE01209AB394}" type="pres">
      <dgm:prSet presAssocID="{267089BC-3BC1-40C1-8676-4B2F7B8C646C}" presName="tx1" presStyleLbl="revTx" presStyleIdx="0" presStyleCnt="6"/>
      <dgm:spPr/>
    </dgm:pt>
    <dgm:pt modelId="{8288A759-4F54-4FFF-81D7-F1BEA53E0F6C}" type="pres">
      <dgm:prSet presAssocID="{267089BC-3BC1-40C1-8676-4B2F7B8C646C}" presName="vert1" presStyleCnt="0"/>
      <dgm:spPr/>
    </dgm:pt>
    <dgm:pt modelId="{29AD42B9-B9C5-4CDB-BD19-4223CFF21720}" type="pres">
      <dgm:prSet presAssocID="{EE55112E-9B8E-4D02-B49B-6A6D3E485C0C}" presName="thickLine" presStyleLbl="alignNode1" presStyleIdx="1" presStyleCnt="6"/>
      <dgm:spPr/>
    </dgm:pt>
    <dgm:pt modelId="{6F5AD650-BC20-4331-A66D-3711711D6927}" type="pres">
      <dgm:prSet presAssocID="{EE55112E-9B8E-4D02-B49B-6A6D3E485C0C}" presName="horz1" presStyleCnt="0"/>
      <dgm:spPr/>
    </dgm:pt>
    <dgm:pt modelId="{53730BC6-A0CA-40F0-BA2F-357B98795DC6}" type="pres">
      <dgm:prSet presAssocID="{EE55112E-9B8E-4D02-B49B-6A6D3E485C0C}" presName="tx1" presStyleLbl="revTx" presStyleIdx="1" presStyleCnt="6"/>
      <dgm:spPr/>
    </dgm:pt>
    <dgm:pt modelId="{0D82942D-2ABF-4DC8-AF12-B7ED4FC93779}" type="pres">
      <dgm:prSet presAssocID="{EE55112E-9B8E-4D02-B49B-6A6D3E485C0C}" presName="vert1" presStyleCnt="0"/>
      <dgm:spPr/>
    </dgm:pt>
    <dgm:pt modelId="{96913ADD-9B9F-47A2-B460-6EFF48EB8E2D}" type="pres">
      <dgm:prSet presAssocID="{226BBC59-1BD4-4F50-BF7E-FB0B36C3A8C8}" presName="thickLine" presStyleLbl="alignNode1" presStyleIdx="2" presStyleCnt="6"/>
      <dgm:spPr/>
    </dgm:pt>
    <dgm:pt modelId="{5C4F010D-C6C7-4E30-BC98-8E5AF24D23DA}" type="pres">
      <dgm:prSet presAssocID="{226BBC59-1BD4-4F50-BF7E-FB0B36C3A8C8}" presName="horz1" presStyleCnt="0"/>
      <dgm:spPr/>
    </dgm:pt>
    <dgm:pt modelId="{6AFF7FE1-A0F1-441F-A4EC-6F8E2E4AEAB9}" type="pres">
      <dgm:prSet presAssocID="{226BBC59-1BD4-4F50-BF7E-FB0B36C3A8C8}" presName="tx1" presStyleLbl="revTx" presStyleIdx="2" presStyleCnt="6"/>
      <dgm:spPr/>
    </dgm:pt>
    <dgm:pt modelId="{6535079C-6E71-49FD-9807-1AFE95186D2D}" type="pres">
      <dgm:prSet presAssocID="{226BBC59-1BD4-4F50-BF7E-FB0B36C3A8C8}" presName="vert1" presStyleCnt="0"/>
      <dgm:spPr/>
    </dgm:pt>
    <dgm:pt modelId="{61E4D615-17CB-4094-8A25-EC0FFF23D4C3}" type="pres">
      <dgm:prSet presAssocID="{15B44E5D-848B-4A0A-B693-2D90886ECD3F}" presName="thickLine" presStyleLbl="alignNode1" presStyleIdx="3" presStyleCnt="6"/>
      <dgm:spPr/>
    </dgm:pt>
    <dgm:pt modelId="{44FD0324-217C-46D1-91F1-07A93C0E005C}" type="pres">
      <dgm:prSet presAssocID="{15B44E5D-848B-4A0A-B693-2D90886ECD3F}" presName="horz1" presStyleCnt="0"/>
      <dgm:spPr/>
    </dgm:pt>
    <dgm:pt modelId="{5B05FDE9-8E5A-4855-BC43-36B0D8BED2FE}" type="pres">
      <dgm:prSet presAssocID="{15B44E5D-848B-4A0A-B693-2D90886ECD3F}" presName="tx1" presStyleLbl="revTx" presStyleIdx="3" presStyleCnt="6"/>
      <dgm:spPr/>
    </dgm:pt>
    <dgm:pt modelId="{57340236-00FA-419C-ABA4-E7B4AC4FD2C0}" type="pres">
      <dgm:prSet presAssocID="{15B44E5D-848B-4A0A-B693-2D90886ECD3F}" presName="vert1" presStyleCnt="0"/>
      <dgm:spPr/>
    </dgm:pt>
    <dgm:pt modelId="{3CC42195-3584-48AB-95FD-C886F2A16865}" type="pres">
      <dgm:prSet presAssocID="{F7DAAEB8-B69E-416C-A466-FF89E1436B90}" presName="thickLine" presStyleLbl="alignNode1" presStyleIdx="4" presStyleCnt="6"/>
      <dgm:spPr/>
    </dgm:pt>
    <dgm:pt modelId="{584EFE4E-FFF1-49B5-A528-9EC6D960B5F1}" type="pres">
      <dgm:prSet presAssocID="{F7DAAEB8-B69E-416C-A466-FF89E1436B90}" presName="horz1" presStyleCnt="0"/>
      <dgm:spPr/>
    </dgm:pt>
    <dgm:pt modelId="{39300D42-EB79-4621-9FB1-C0BF2E4D4E70}" type="pres">
      <dgm:prSet presAssocID="{F7DAAEB8-B69E-416C-A466-FF89E1436B90}" presName="tx1" presStyleLbl="revTx" presStyleIdx="4" presStyleCnt="6"/>
      <dgm:spPr/>
    </dgm:pt>
    <dgm:pt modelId="{207E50F7-D0F5-4521-8582-8C6555BE0E60}" type="pres">
      <dgm:prSet presAssocID="{F7DAAEB8-B69E-416C-A466-FF89E1436B90}" presName="vert1" presStyleCnt="0"/>
      <dgm:spPr/>
    </dgm:pt>
    <dgm:pt modelId="{4022E6DB-E7CA-4131-B912-4A92BCE2BE57}" type="pres">
      <dgm:prSet presAssocID="{72F6B8A9-3792-444C-917B-2A57BE2569EA}" presName="thickLine" presStyleLbl="alignNode1" presStyleIdx="5" presStyleCnt="6"/>
      <dgm:spPr/>
    </dgm:pt>
    <dgm:pt modelId="{49E87B21-ACE0-49A4-BF97-756882A837FE}" type="pres">
      <dgm:prSet presAssocID="{72F6B8A9-3792-444C-917B-2A57BE2569EA}" presName="horz1" presStyleCnt="0"/>
      <dgm:spPr/>
    </dgm:pt>
    <dgm:pt modelId="{386EF343-1506-4F05-83AE-F2E84AA6A7C9}" type="pres">
      <dgm:prSet presAssocID="{72F6B8A9-3792-444C-917B-2A57BE2569EA}" presName="tx1" presStyleLbl="revTx" presStyleIdx="5" presStyleCnt="6"/>
      <dgm:spPr/>
    </dgm:pt>
    <dgm:pt modelId="{42C64C10-344C-4A6E-86E8-882D665EB0A1}" type="pres">
      <dgm:prSet presAssocID="{72F6B8A9-3792-444C-917B-2A57BE2569EA}" presName="vert1" presStyleCnt="0"/>
      <dgm:spPr/>
    </dgm:pt>
  </dgm:ptLst>
  <dgm:cxnLst>
    <dgm:cxn modelId="{7340CD06-3755-4CAA-906B-96009778C99E}" type="presOf" srcId="{15B44E5D-848B-4A0A-B693-2D90886ECD3F}" destId="{5B05FDE9-8E5A-4855-BC43-36B0D8BED2FE}" srcOrd="0" destOrd="0" presId="urn:microsoft.com/office/officeart/2008/layout/LinedList"/>
    <dgm:cxn modelId="{04F40318-F955-467E-83A0-234EDA09EAFB}" type="presOf" srcId="{EE55112E-9B8E-4D02-B49B-6A6D3E485C0C}" destId="{53730BC6-A0CA-40F0-BA2F-357B98795DC6}" srcOrd="0" destOrd="0" presId="urn:microsoft.com/office/officeart/2008/layout/LinedList"/>
    <dgm:cxn modelId="{B38BAE24-72CC-4EE8-AF91-76033A979132}" type="presOf" srcId="{72F6B8A9-3792-444C-917B-2A57BE2569EA}" destId="{386EF343-1506-4F05-83AE-F2E84AA6A7C9}" srcOrd="0" destOrd="0" presId="urn:microsoft.com/office/officeart/2008/layout/LinedList"/>
    <dgm:cxn modelId="{FE494935-D59D-4A98-B73B-5E037A282BE6}" type="presOf" srcId="{F7DAAEB8-B69E-416C-A466-FF89E1436B90}" destId="{39300D42-EB79-4621-9FB1-C0BF2E4D4E70}" srcOrd="0" destOrd="0" presId="urn:microsoft.com/office/officeart/2008/layout/LinedList"/>
    <dgm:cxn modelId="{1182CE3F-6757-433E-864E-46054DCDA52B}" srcId="{2B5A0B2C-F81B-4435-8DC0-D4239D6D0EF1}" destId="{EE55112E-9B8E-4D02-B49B-6A6D3E485C0C}" srcOrd="1" destOrd="0" parTransId="{E5921463-B2AD-4818-8962-9ECDB8DFD930}" sibTransId="{5A931279-7CE9-411F-87A2-E4973FD0F2F9}"/>
    <dgm:cxn modelId="{97EB3047-08B0-488B-9AFE-CE498035580F}" srcId="{2B5A0B2C-F81B-4435-8DC0-D4239D6D0EF1}" destId="{F7DAAEB8-B69E-416C-A466-FF89E1436B90}" srcOrd="4" destOrd="0" parTransId="{4D166804-D40E-4743-887C-B59335ABC87F}" sibTransId="{DAADB264-A44E-4EFC-9520-0D43899A7E03}"/>
    <dgm:cxn modelId="{652EC350-C74D-414F-8A97-7117D1290930}" srcId="{2B5A0B2C-F81B-4435-8DC0-D4239D6D0EF1}" destId="{72F6B8A9-3792-444C-917B-2A57BE2569EA}" srcOrd="5" destOrd="0" parTransId="{524127A9-4436-4803-B8A6-F85E629B4CEA}" sibTransId="{7681CAE3-EAA3-4F4F-9EE9-A9AFB6A5A896}"/>
    <dgm:cxn modelId="{34DE088C-EA95-48D7-BEBF-FA5981C78FEB}" type="presOf" srcId="{2B5A0B2C-F81B-4435-8DC0-D4239D6D0EF1}" destId="{CB8B6F85-DF54-4661-9149-B043B0A6A6E0}" srcOrd="0" destOrd="0" presId="urn:microsoft.com/office/officeart/2008/layout/LinedList"/>
    <dgm:cxn modelId="{C4AB2CAF-BBE1-4E3E-A177-FD9D1F954EEB}" srcId="{2B5A0B2C-F81B-4435-8DC0-D4239D6D0EF1}" destId="{267089BC-3BC1-40C1-8676-4B2F7B8C646C}" srcOrd="0" destOrd="0" parTransId="{95030DC6-6BA1-470E-A065-D71C70CDFCD3}" sibTransId="{5BC69FD2-F329-42E1-B89D-07D07C5CCC3F}"/>
    <dgm:cxn modelId="{0825A8D0-5566-4731-8E4B-62BAC33FBE8D}" srcId="{2B5A0B2C-F81B-4435-8DC0-D4239D6D0EF1}" destId="{226BBC59-1BD4-4F50-BF7E-FB0B36C3A8C8}" srcOrd="2" destOrd="0" parTransId="{107B3D3B-3933-4620-AF86-9BAB8F7223BA}" sibTransId="{0E4A3314-F514-42FA-9296-C35819B600F5}"/>
    <dgm:cxn modelId="{3BF259D7-10E2-4065-84B3-721C1FD5C9D6}" srcId="{2B5A0B2C-F81B-4435-8DC0-D4239D6D0EF1}" destId="{15B44E5D-848B-4A0A-B693-2D90886ECD3F}" srcOrd="3" destOrd="0" parTransId="{E3C4237C-002D-472C-B80E-5E4B5AC8BA4D}" sibTransId="{2F27A216-CC69-4A6A-86D7-45BD40457A4F}"/>
    <dgm:cxn modelId="{B7B742F5-2D14-4F04-9308-6ABB9F116DAF}" type="presOf" srcId="{226BBC59-1BD4-4F50-BF7E-FB0B36C3A8C8}" destId="{6AFF7FE1-A0F1-441F-A4EC-6F8E2E4AEAB9}" srcOrd="0" destOrd="0" presId="urn:microsoft.com/office/officeart/2008/layout/LinedList"/>
    <dgm:cxn modelId="{15FF57FB-FA2A-4696-AFD8-60143A1592FC}" type="presOf" srcId="{267089BC-3BC1-40C1-8676-4B2F7B8C646C}" destId="{0A6C440E-0E93-41FB-A699-DE01209AB394}" srcOrd="0" destOrd="0" presId="urn:microsoft.com/office/officeart/2008/layout/LinedList"/>
    <dgm:cxn modelId="{344C43A0-B101-458F-8A94-A776371C7C75}" type="presParOf" srcId="{CB8B6F85-DF54-4661-9149-B043B0A6A6E0}" destId="{11D658AA-03CE-4BB4-A349-887AE5EF0C22}" srcOrd="0" destOrd="0" presId="urn:microsoft.com/office/officeart/2008/layout/LinedList"/>
    <dgm:cxn modelId="{6FCB9CFD-6252-4864-847A-6ABB54808CEC}" type="presParOf" srcId="{CB8B6F85-DF54-4661-9149-B043B0A6A6E0}" destId="{C01474FC-1A5E-4186-B97E-875B4A02C154}" srcOrd="1" destOrd="0" presId="urn:microsoft.com/office/officeart/2008/layout/LinedList"/>
    <dgm:cxn modelId="{6D3518AF-9F57-47A6-A15B-B114CDDBA889}" type="presParOf" srcId="{C01474FC-1A5E-4186-B97E-875B4A02C154}" destId="{0A6C440E-0E93-41FB-A699-DE01209AB394}" srcOrd="0" destOrd="0" presId="urn:microsoft.com/office/officeart/2008/layout/LinedList"/>
    <dgm:cxn modelId="{A9B0E78C-4930-41A5-AE82-C0707DAC2149}" type="presParOf" srcId="{C01474FC-1A5E-4186-B97E-875B4A02C154}" destId="{8288A759-4F54-4FFF-81D7-F1BEA53E0F6C}" srcOrd="1" destOrd="0" presId="urn:microsoft.com/office/officeart/2008/layout/LinedList"/>
    <dgm:cxn modelId="{D5A44286-EC7F-4511-9DA9-521B5E7EB101}" type="presParOf" srcId="{CB8B6F85-DF54-4661-9149-B043B0A6A6E0}" destId="{29AD42B9-B9C5-4CDB-BD19-4223CFF21720}" srcOrd="2" destOrd="0" presId="urn:microsoft.com/office/officeart/2008/layout/LinedList"/>
    <dgm:cxn modelId="{E96D1B30-2C69-4D52-A2B6-0783D15A8AA0}" type="presParOf" srcId="{CB8B6F85-DF54-4661-9149-B043B0A6A6E0}" destId="{6F5AD650-BC20-4331-A66D-3711711D6927}" srcOrd="3" destOrd="0" presId="urn:microsoft.com/office/officeart/2008/layout/LinedList"/>
    <dgm:cxn modelId="{D06FC836-ED2D-40E8-94AE-DC0FA8DA3008}" type="presParOf" srcId="{6F5AD650-BC20-4331-A66D-3711711D6927}" destId="{53730BC6-A0CA-40F0-BA2F-357B98795DC6}" srcOrd="0" destOrd="0" presId="urn:microsoft.com/office/officeart/2008/layout/LinedList"/>
    <dgm:cxn modelId="{FFC52DBE-26D4-4D38-B4E5-2637280B1B01}" type="presParOf" srcId="{6F5AD650-BC20-4331-A66D-3711711D6927}" destId="{0D82942D-2ABF-4DC8-AF12-B7ED4FC93779}" srcOrd="1" destOrd="0" presId="urn:microsoft.com/office/officeart/2008/layout/LinedList"/>
    <dgm:cxn modelId="{0AB14864-06EE-43D0-AA2D-7937F8E840A3}" type="presParOf" srcId="{CB8B6F85-DF54-4661-9149-B043B0A6A6E0}" destId="{96913ADD-9B9F-47A2-B460-6EFF48EB8E2D}" srcOrd="4" destOrd="0" presId="urn:microsoft.com/office/officeart/2008/layout/LinedList"/>
    <dgm:cxn modelId="{05887B74-9470-4D0B-A520-63CB7F2C92B2}" type="presParOf" srcId="{CB8B6F85-DF54-4661-9149-B043B0A6A6E0}" destId="{5C4F010D-C6C7-4E30-BC98-8E5AF24D23DA}" srcOrd="5" destOrd="0" presId="urn:microsoft.com/office/officeart/2008/layout/LinedList"/>
    <dgm:cxn modelId="{6144471C-9319-45CD-AED6-90EC652D4B01}" type="presParOf" srcId="{5C4F010D-C6C7-4E30-BC98-8E5AF24D23DA}" destId="{6AFF7FE1-A0F1-441F-A4EC-6F8E2E4AEAB9}" srcOrd="0" destOrd="0" presId="urn:microsoft.com/office/officeart/2008/layout/LinedList"/>
    <dgm:cxn modelId="{8F2A0CE1-8D06-4A24-A983-0BB308D1B2CE}" type="presParOf" srcId="{5C4F010D-C6C7-4E30-BC98-8E5AF24D23DA}" destId="{6535079C-6E71-49FD-9807-1AFE95186D2D}" srcOrd="1" destOrd="0" presId="urn:microsoft.com/office/officeart/2008/layout/LinedList"/>
    <dgm:cxn modelId="{E0F50F9D-7D5B-4B22-9B08-99EE45888010}" type="presParOf" srcId="{CB8B6F85-DF54-4661-9149-B043B0A6A6E0}" destId="{61E4D615-17CB-4094-8A25-EC0FFF23D4C3}" srcOrd="6" destOrd="0" presId="urn:microsoft.com/office/officeart/2008/layout/LinedList"/>
    <dgm:cxn modelId="{D1B9F6FC-A5B6-4823-B7E7-C2FB5237AAD7}" type="presParOf" srcId="{CB8B6F85-DF54-4661-9149-B043B0A6A6E0}" destId="{44FD0324-217C-46D1-91F1-07A93C0E005C}" srcOrd="7" destOrd="0" presId="urn:microsoft.com/office/officeart/2008/layout/LinedList"/>
    <dgm:cxn modelId="{F15B1367-DE2A-4713-B3CE-BE87454F9A9C}" type="presParOf" srcId="{44FD0324-217C-46D1-91F1-07A93C0E005C}" destId="{5B05FDE9-8E5A-4855-BC43-36B0D8BED2FE}" srcOrd="0" destOrd="0" presId="urn:microsoft.com/office/officeart/2008/layout/LinedList"/>
    <dgm:cxn modelId="{23557513-A702-4C45-916E-5ACA3116D766}" type="presParOf" srcId="{44FD0324-217C-46D1-91F1-07A93C0E005C}" destId="{57340236-00FA-419C-ABA4-E7B4AC4FD2C0}" srcOrd="1" destOrd="0" presId="urn:microsoft.com/office/officeart/2008/layout/LinedList"/>
    <dgm:cxn modelId="{686EDDE4-3377-4FFE-B88F-5D73E4C96B34}" type="presParOf" srcId="{CB8B6F85-DF54-4661-9149-B043B0A6A6E0}" destId="{3CC42195-3584-48AB-95FD-C886F2A16865}" srcOrd="8" destOrd="0" presId="urn:microsoft.com/office/officeart/2008/layout/LinedList"/>
    <dgm:cxn modelId="{311B53D8-C69E-440E-B5FC-0D53A27E8C4D}" type="presParOf" srcId="{CB8B6F85-DF54-4661-9149-B043B0A6A6E0}" destId="{584EFE4E-FFF1-49B5-A528-9EC6D960B5F1}" srcOrd="9" destOrd="0" presId="urn:microsoft.com/office/officeart/2008/layout/LinedList"/>
    <dgm:cxn modelId="{A75C312A-7210-44CE-B2A4-BF4ECF683008}" type="presParOf" srcId="{584EFE4E-FFF1-49B5-A528-9EC6D960B5F1}" destId="{39300D42-EB79-4621-9FB1-C0BF2E4D4E70}" srcOrd="0" destOrd="0" presId="urn:microsoft.com/office/officeart/2008/layout/LinedList"/>
    <dgm:cxn modelId="{ABEB95EA-5356-4EB8-9CF5-6926CC08A608}" type="presParOf" srcId="{584EFE4E-FFF1-49B5-A528-9EC6D960B5F1}" destId="{207E50F7-D0F5-4521-8582-8C6555BE0E60}" srcOrd="1" destOrd="0" presId="urn:microsoft.com/office/officeart/2008/layout/LinedList"/>
    <dgm:cxn modelId="{8E6CC41B-EC21-415E-9291-6A9A2021377A}" type="presParOf" srcId="{CB8B6F85-DF54-4661-9149-B043B0A6A6E0}" destId="{4022E6DB-E7CA-4131-B912-4A92BCE2BE57}" srcOrd="10" destOrd="0" presId="urn:microsoft.com/office/officeart/2008/layout/LinedList"/>
    <dgm:cxn modelId="{525D7A73-F2D7-4A17-A620-836FDC76C6E3}" type="presParOf" srcId="{CB8B6F85-DF54-4661-9149-B043B0A6A6E0}" destId="{49E87B21-ACE0-49A4-BF97-756882A837FE}" srcOrd="11" destOrd="0" presId="urn:microsoft.com/office/officeart/2008/layout/LinedList"/>
    <dgm:cxn modelId="{1102DF27-9F20-4C62-8271-623CBF0AE6B1}" type="presParOf" srcId="{49E87B21-ACE0-49A4-BF97-756882A837FE}" destId="{386EF343-1506-4F05-83AE-F2E84AA6A7C9}" srcOrd="0" destOrd="0" presId="urn:microsoft.com/office/officeart/2008/layout/LinedList"/>
    <dgm:cxn modelId="{2E51C677-F101-4CF3-8F92-4EFA44D6423D}" type="presParOf" srcId="{49E87B21-ACE0-49A4-BF97-756882A837FE}" destId="{42C64C10-344C-4A6E-86E8-882D665EB0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658AA-03CE-4BB4-A349-887AE5EF0C22}">
      <dsp:nvSpPr>
        <dsp:cNvPr id="0" name=""/>
        <dsp:cNvSpPr/>
      </dsp:nvSpPr>
      <dsp:spPr>
        <a:xfrm>
          <a:off x="0" y="2800"/>
          <a:ext cx="3874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C440E-0E93-41FB-A699-DE01209AB394}">
      <dsp:nvSpPr>
        <dsp:cNvPr id="0" name=""/>
        <dsp:cNvSpPr/>
      </dsp:nvSpPr>
      <dsp:spPr>
        <a:xfrm>
          <a:off x="0" y="2800"/>
          <a:ext cx="3874685" cy="95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Dělostřelecká spotřeba </a:t>
          </a:r>
          <a:endParaRPr lang="en-US" sz="2400" b="1" kern="1200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0" y="2800"/>
        <a:ext cx="3874685" cy="955122"/>
      </dsp:txXfrm>
    </dsp:sp>
    <dsp:sp modelId="{29AD42B9-B9C5-4CDB-BD19-4223CFF21720}">
      <dsp:nvSpPr>
        <dsp:cNvPr id="0" name=""/>
        <dsp:cNvSpPr/>
      </dsp:nvSpPr>
      <dsp:spPr>
        <a:xfrm>
          <a:off x="0" y="957923"/>
          <a:ext cx="3874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30BC6-A0CA-40F0-BA2F-357B98795DC6}">
      <dsp:nvSpPr>
        <dsp:cNvPr id="0" name=""/>
        <dsp:cNvSpPr/>
      </dsp:nvSpPr>
      <dsp:spPr>
        <a:xfrm>
          <a:off x="0" y="957923"/>
          <a:ext cx="3874685" cy="95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cap="none" spc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UA 5-6tis dělostřeleckých granátů den</a:t>
          </a:r>
          <a:endParaRPr lang="en-US" sz="1600" b="1" kern="1200" cap="none" spc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0" y="957923"/>
        <a:ext cx="3874685" cy="955122"/>
      </dsp:txXfrm>
    </dsp:sp>
    <dsp:sp modelId="{96913ADD-9B9F-47A2-B460-6EFF48EB8E2D}">
      <dsp:nvSpPr>
        <dsp:cNvPr id="0" name=""/>
        <dsp:cNvSpPr/>
      </dsp:nvSpPr>
      <dsp:spPr>
        <a:xfrm>
          <a:off x="0" y="1913045"/>
          <a:ext cx="3874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F7FE1-A0F1-441F-A4EC-6F8E2E4AEAB9}">
      <dsp:nvSpPr>
        <dsp:cNvPr id="0" name=""/>
        <dsp:cNvSpPr/>
      </dsp:nvSpPr>
      <dsp:spPr>
        <a:xfrm>
          <a:off x="0" y="1913045"/>
          <a:ext cx="3874685" cy="95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RF měla 8-10x více dělostřelectva (odhady ve špičce okolo 20-60k granátů/den)</a:t>
          </a:r>
          <a:endParaRPr lang="en-US" sz="1600" b="1" kern="1200" cap="none" spc="0" dirty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0" y="1913045"/>
        <a:ext cx="3874685" cy="955122"/>
      </dsp:txXfrm>
    </dsp:sp>
    <dsp:sp modelId="{61E4D615-17CB-4094-8A25-EC0FFF23D4C3}">
      <dsp:nvSpPr>
        <dsp:cNvPr id="0" name=""/>
        <dsp:cNvSpPr/>
      </dsp:nvSpPr>
      <dsp:spPr>
        <a:xfrm>
          <a:off x="0" y="2868167"/>
          <a:ext cx="3874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5FDE9-8E5A-4855-BC43-36B0D8BED2FE}">
      <dsp:nvSpPr>
        <dsp:cNvPr id="0" name=""/>
        <dsp:cNvSpPr/>
      </dsp:nvSpPr>
      <dsp:spPr>
        <a:xfrm>
          <a:off x="0" y="2868168"/>
          <a:ext cx="3874685" cy="95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Odhadovaný energetický tok 4 TJ/den = 1/16 Jaderné bomby/den</a:t>
          </a:r>
          <a:endParaRPr lang="en-US" sz="1600" b="1" kern="1200" cap="none" spc="0" dirty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0" y="2868168"/>
        <a:ext cx="3874685" cy="955122"/>
      </dsp:txXfrm>
    </dsp:sp>
    <dsp:sp modelId="{3CC42195-3584-48AB-95FD-C886F2A16865}">
      <dsp:nvSpPr>
        <dsp:cNvPr id="0" name=""/>
        <dsp:cNvSpPr/>
      </dsp:nvSpPr>
      <dsp:spPr>
        <a:xfrm>
          <a:off x="0" y="3823290"/>
          <a:ext cx="3874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00D42-EB79-4621-9FB1-C0BF2E4D4E70}">
      <dsp:nvSpPr>
        <dsp:cNvPr id="0" name=""/>
        <dsp:cNvSpPr/>
      </dsp:nvSpPr>
      <dsp:spPr>
        <a:xfrm>
          <a:off x="0" y="3823290"/>
          <a:ext cx="3874685" cy="95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Konzervativní odhad se započtením letecké, tankové, raketové munice může být energetický tok 1/8 Jaderné bomby/den</a:t>
          </a:r>
          <a:endParaRPr lang="en-US" sz="1600" b="1" kern="1200" cap="none" spc="0" dirty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0" y="3823290"/>
        <a:ext cx="3874685" cy="955122"/>
      </dsp:txXfrm>
    </dsp:sp>
    <dsp:sp modelId="{4022E6DB-E7CA-4131-B912-4A92BCE2BE57}">
      <dsp:nvSpPr>
        <dsp:cNvPr id="0" name=""/>
        <dsp:cNvSpPr/>
      </dsp:nvSpPr>
      <dsp:spPr>
        <a:xfrm>
          <a:off x="0" y="4778412"/>
          <a:ext cx="3874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EF343-1506-4F05-83AE-F2E84AA6A7C9}">
      <dsp:nvSpPr>
        <dsp:cNvPr id="0" name=""/>
        <dsp:cNvSpPr/>
      </dsp:nvSpPr>
      <dsp:spPr>
        <a:xfrm>
          <a:off x="0" y="4778412"/>
          <a:ext cx="3874685" cy="95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Cena vystřelení jednoho granátu je  od „tupé“ munice 25kKč po GPS munice 4 mil. Kč </a:t>
          </a:r>
          <a:endParaRPr lang="en-US" sz="1600" b="1" kern="1200" cap="none" spc="0" dirty="0">
            <a:ln w="6600">
              <a:solidFill>
                <a:srgbClr val="FF0000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0" y="4778412"/>
        <a:ext cx="3874685" cy="955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84F5D8D-3A41-4018-85B0-2334BB21CD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0505FE-66EE-4778-AC7B-2835EF1A92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2650B-5238-4B60-8C35-7814ED385451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1668C9-734C-425D-AFCA-5663BC2617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15EE9B-E99F-4C88-AA05-32E929C2E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51B39-9E81-43E8-9CDF-DEE014A7B5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332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4BB1C-F29F-4F1A-9ED0-66202CDFA047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0A7AD-ACA9-42C4-9FBC-D0BA0868C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09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67E2C-85D3-4A58-BCF8-9123E7FE9F8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25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0A7AD-ACA9-42C4-9FBC-D0BA0868C8C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87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Source ministry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ecology</a:t>
            </a:r>
            <a:r>
              <a:rPr lang="cs-CZ" sz="1200" dirty="0"/>
              <a:t> and natural </a:t>
            </a:r>
            <a:r>
              <a:rPr lang="cs-CZ" sz="1200" dirty="0" err="1"/>
              <a:t>resources</a:t>
            </a:r>
            <a:r>
              <a:rPr lang="cs-CZ" sz="1200" dirty="0"/>
              <a:t> 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0A7AD-ACA9-42C4-9FBC-D0BA0868C8C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9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5136" y="1952369"/>
            <a:ext cx="9237361" cy="840259"/>
          </a:xfrm>
          <a:prstGeom prst="roundRect">
            <a:avLst>
              <a:gd name="adj" fmla="val 15686"/>
            </a:avLst>
          </a:prstGeom>
          <a:solidFill>
            <a:srgbClr val="7C7C7C"/>
          </a:solidFill>
        </p:spPr>
        <p:txBody>
          <a:bodyPr rIns="648000" anchor="ctr" anchorCtr="0">
            <a:normAutofit/>
          </a:bodyPr>
          <a:lstStyle>
            <a:lvl1pPr algn="r">
              <a:defRPr sz="2800" b="0"/>
            </a:lvl1pPr>
          </a:lstStyle>
          <a:p>
            <a:r>
              <a:rPr lang="cs-CZ" dirty="0"/>
              <a:t>Přednášející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792628"/>
            <a:ext cx="11008497" cy="2010032"/>
          </a:xfrm>
          <a:prstGeom prst="roundRect">
            <a:avLst>
              <a:gd name="adj" fmla="val 8060"/>
            </a:avLst>
          </a:prstGeom>
          <a:solidFill>
            <a:srgbClr val="99CC00"/>
          </a:solidFill>
        </p:spPr>
        <p:txBody>
          <a:bodyPr rIns="648000" anchor="ctr" anchorCtr="0">
            <a:normAutofit/>
          </a:bodyPr>
          <a:lstStyle>
            <a:lvl1pPr marL="0" indent="0" algn="r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Nadpis prezentace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40BCE7-64C7-48F5-AFD4-414759E938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2416432" y="4787975"/>
            <a:ext cx="10116064" cy="394496"/>
          </a:xfrm>
          <a:prstGeom prst="roundRect">
            <a:avLst>
              <a:gd name="adj" fmla="val 23436"/>
            </a:avLst>
          </a:prstGeom>
          <a:solidFill>
            <a:srgbClr val="7C7C7C"/>
          </a:solidFill>
        </p:spPr>
        <p:txBody>
          <a:bodyPr vert="horz" lIns="91440" tIns="45720" rIns="64800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1800" b="0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E550CCEE-EE61-46D5-97A9-5D91986BD5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5135" y="4787975"/>
            <a:ext cx="8347676" cy="394496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Datum, místo a čas konání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C945DF4-9A1E-48E5-82BD-F9E11AD32F63}"/>
              </a:ext>
            </a:extLst>
          </p:cNvPr>
          <p:cNvSpPr txBox="1"/>
          <p:nvPr userDrawn="1"/>
        </p:nvSpPr>
        <p:spPr>
          <a:xfrm>
            <a:off x="5263564" y="6520917"/>
            <a:ext cx="6157575" cy="2770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648000" bIns="45720" rtlCol="0" anchor="ctr" anchorCtr="0">
            <a:noAutofit/>
          </a:bodyPr>
          <a:lstStyle/>
          <a:p>
            <a:pPr algn="r"/>
            <a:r>
              <a:rPr lang="cs-CZ" sz="1400" b="0">
                <a:solidFill>
                  <a:schemeClr val="bg1"/>
                </a:solidFill>
                <a:latin typeface="+mn-lt"/>
              </a:rPr>
              <a:t>Česká </a:t>
            </a:r>
            <a:r>
              <a:rPr lang="cs-CZ" sz="1400" b="0" dirty="0">
                <a:solidFill>
                  <a:schemeClr val="bg1"/>
                </a:solidFill>
                <a:latin typeface="+mn-lt"/>
              </a:rPr>
              <a:t>informační agentura životního prostředí </a:t>
            </a:r>
          </a:p>
        </p:txBody>
      </p:sp>
    </p:spTree>
    <p:extLst>
      <p:ext uri="{BB962C8B-B14F-4D97-AF65-F5344CB8AC3E}">
        <p14:creationId xmlns:p14="http://schemas.microsoft.com/office/powerpoint/2010/main" val="293602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782B-743E-4FD3-9533-CAECFF75BA3F}" type="datetime1">
              <a:rPr lang="cs-CZ" smtClean="0"/>
              <a:t>27.11.2022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85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7811-37D2-4D27-850D-3D0BC25D84B8}" type="datetime1">
              <a:rPr lang="cs-CZ" smtClean="0"/>
              <a:t>27.11.2022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36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AB59-D0A5-4025-AC4F-06F6DD563ABA}" type="datetime1">
              <a:rPr lang="cs-CZ" smtClean="0"/>
              <a:t>27.11.2022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71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600200"/>
            <a:ext cx="9829799" cy="122949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5049"/>
            <a:ext cx="9829800" cy="294090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5FF65-4A80-4157-9289-989D1FDDD88A}" type="datetime1">
              <a:rPr lang="cs-CZ" smtClean="0"/>
              <a:t>27.11.2022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887235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86D3-104D-4AB5-973B-DE69A2FB1375}" type="datetime1">
              <a:rPr lang="cs-CZ" smtClean="0"/>
              <a:t>27.11.2022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5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670" y="1709739"/>
            <a:ext cx="9938780" cy="2367992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8670" y="4250725"/>
            <a:ext cx="9938780" cy="18389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6C14-C756-4653-A059-8DC35CA65F04}" type="datetime1">
              <a:rPr lang="cs-CZ" smtClean="0"/>
              <a:t>27.11.2022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1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1534" y="1825625"/>
            <a:ext cx="5132173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5534" y="1825625"/>
            <a:ext cx="5132173" cy="4351338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79D5A-1BEB-435E-89E7-2C61BE7E684E}" type="datetime1">
              <a:rPr lang="cs-CZ" smtClean="0"/>
              <a:t>27.11.2022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15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870" y="365125"/>
            <a:ext cx="766118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4530" y="1681163"/>
            <a:ext cx="51184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4530" y="2505075"/>
            <a:ext cx="5118473" cy="3684588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377" y="1681163"/>
            <a:ext cx="514368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9377" y="2505075"/>
            <a:ext cx="514368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C33C-B89A-4268-96FE-338F48480059}" type="datetime1">
              <a:rPr lang="cs-CZ" smtClean="0"/>
              <a:t>27.11.2022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66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578" y="365126"/>
            <a:ext cx="7278130" cy="1080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5FF41-E26D-4CA2-B7D5-BCE43EB0C68C}" type="datetime1">
              <a:rPr lang="cs-CZ" smtClean="0"/>
              <a:t>27.11.2022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23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E7-2E2F-4B1D-8670-7827BC7FAC87}" type="datetime1">
              <a:rPr lang="cs-CZ" smtClean="0"/>
              <a:t>27.11.2022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93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896" y="1655805"/>
            <a:ext cx="4782065" cy="126038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383059"/>
            <a:ext cx="5692346" cy="56099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896" y="3126258"/>
            <a:ext cx="4782066" cy="2866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7D80-F2F3-42B6-8E79-36BD6D1016FD}" type="datetime1">
              <a:rPr lang="cs-CZ" smtClean="0"/>
              <a:t>27.11.2022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23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9578" y="365125"/>
            <a:ext cx="7278130" cy="1325563"/>
          </a:xfrm>
          <a:prstGeom prst="roundRect">
            <a:avLst/>
          </a:prstGeom>
          <a:solidFill>
            <a:srgbClr val="99CC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534" y="1825625"/>
            <a:ext cx="104661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5FF65-4A80-4157-9289-989D1FDDD88A}" type="datetime1">
              <a:rPr lang="cs-CZ" smtClean="0"/>
              <a:t>27.11.2022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1F5E8-4A64-4E1C-AB7C-196B3C32382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2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jpeg"/><Relationship Id="rId7" Type="http://schemas.openxmlformats.org/officeDocument/2006/relationships/image" Target="../media/image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6.png"/><Relationship Id="rId5" Type="http://schemas.openxmlformats.org/officeDocument/2006/relationships/image" Target="../media/image85.png"/><Relationship Id="rId10" Type="http://schemas.openxmlformats.org/officeDocument/2006/relationships/image" Target="../media/image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.png"/><Relationship Id="rId7" Type="http://schemas.openxmlformats.org/officeDocument/2006/relationships/image" Target="../media/image21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10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805B55-AD24-4F16-A2C4-E7C75DCCB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cs-CZ" dirty="0"/>
              <a:t>Miroslav Havránek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52F0289-E075-4CD6-9AE0-476735A24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cs-CZ" dirty="0"/>
              <a:t>Data DPZ ve službách (</a:t>
            </a:r>
            <a:r>
              <a:rPr lang="cs-CZ" dirty="0">
                <a:solidFill>
                  <a:srgbClr val="00B0F0"/>
                </a:solidFill>
              </a:rPr>
              <a:t>nej</a:t>
            </a:r>
            <a:r>
              <a:rPr lang="cs-CZ" dirty="0">
                <a:solidFill>
                  <a:srgbClr val="FFFF00"/>
                </a:solidFill>
              </a:rPr>
              <a:t>en</a:t>
            </a:r>
            <a:r>
              <a:rPr lang="cs-CZ" dirty="0"/>
              <a:t>) životního prostředí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0783602-8FED-4795-8A20-553FE51E48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95352" y="4802660"/>
            <a:ext cx="6260757" cy="379811"/>
          </a:xfrm>
        </p:spPr>
        <p:txBody>
          <a:bodyPr/>
          <a:lstStyle/>
          <a:p>
            <a:r>
              <a:rPr lang="cs-CZ" dirty="0"/>
              <a:t>28.11.2022 CUF, Praha </a:t>
            </a:r>
          </a:p>
        </p:txBody>
      </p:sp>
    </p:spTree>
    <p:extLst>
      <p:ext uri="{BB962C8B-B14F-4D97-AF65-F5344CB8AC3E}">
        <p14:creationId xmlns:p14="http://schemas.microsoft.com/office/powerpoint/2010/main" val="764844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soba, interiér, stůl, dort&#10;&#10;Popis byl vytvořen automaticky">
            <a:extLst>
              <a:ext uri="{FF2B5EF4-FFF2-40B4-BE49-F238E27FC236}">
                <a16:creationId xmlns:a16="http://schemas.microsoft.com/office/drawing/2014/main" id="{CC67455E-A434-42D0-872A-6C18686409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372" y="3699666"/>
            <a:ext cx="3295057" cy="2196704"/>
          </a:xfrm>
          <a:prstGeom prst="rect">
            <a:avLst/>
          </a:prstGeom>
        </p:spPr>
      </p:pic>
      <p:pic>
        <p:nvPicPr>
          <p:cNvPr id="15" name="Obrázek 14" descr="Obsah obrázku interiér, osoba, lidé, stůl&#10;&#10;Popis byl vytvořen automaticky">
            <a:extLst>
              <a:ext uri="{FF2B5EF4-FFF2-40B4-BE49-F238E27FC236}">
                <a16:creationId xmlns:a16="http://schemas.microsoft.com/office/drawing/2014/main" id="{40A305D6-1807-4521-AB26-C23ADBE97C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362" y="2847936"/>
            <a:ext cx="3050737" cy="2288052"/>
          </a:xfrm>
          <a:prstGeom prst="rect">
            <a:avLst/>
          </a:prstGeom>
        </p:spPr>
      </p:pic>
      <p:pic>
        <p:nvPicPr>
          <p:cNvPr id="11" name="Obrázek 10" descr="Obsah obrázku interiér, strop, osoba, skupina&#10;&#10;Popis byl vytvořen automaticky">
            <a:extLst>
              <a:ext uri="{FF2B5EF4-FFF2-40B4-BE49-F238E27FC236}">
                <a16:creationId xmlns:a16="http://schemas.microsoft.com/office/drawing/2014/main" id="{FC478DB2-56DD-4361-8BEC-79B056A0B8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46" y="272969"/>
            <a:ext cx="3654384" cy="2436255"/>
          </a:xfrm>
          <a:prstGeom prst="rect">
            <a:avLst/>
          </a:prstGeom>
        </p:spPr>
      </p:pic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027FACA7-44ED-426A-9F68-12E466DB52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089" y="88806"/>
            <a:ext cx="3654384" cy="5166468"/>
          </a:xfrm>
          <a:prstGeom prst="rect">
            <a:avLst/>
          </a:prstGeom>
        </p:spPr>
      </p:pic>
      <p:pic>
        <p:nvPicPr>
          <p:cNvPr id="7" name="Obrázek 6" descr="Obsah obrázku osoba, interiér, muž, stojící&#10;&#10;Popis byl vytvořen automaticky">
            <a:extLst>
              <a:ext uri="{FF2B5EF4-FFF2-40B4-BE49-F238E27FC236}">
                <a16:creationId xmlns:a16="http://schemas.microsoft.com/office/drawing/2014/main" id="{B1C12086-8F77-4044-9F21-CA092BEFDE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933" y="3548730"/>
            <a:ext cx="4087217" cy="272481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E2B83F22-823B-4289-8401-2160C558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714" y="2866039"/>
            <a:ext cx="4470572" cy="1125923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Jsme mezinárodní agentura</a:t>
            </a:r>
          </a:p>
        </p:txBody>
      </p:sp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2A791A25-BBE7-445B-9260-BA6A47A7C5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730" y="333452"/>
            <a:ext cx="1633818" cy="1851660"/>
          </a:xfrm>
          <a:prstGeom prst="rect">
            <a:avLst/>
          </a:prstGeom>
        </p:spPr>
      </p:pic>
      <p:pic>
        <p:nvPicPr>
          <p:cNvPr id="5" name="Obrázek 4" descr="Obsah obrázku jídlo&#10;&#10;Popis byl vytvořen automaticky">
            <a:extLst>
              <a:ext uri="{FF2B5EF4-FFF2-40B4-BE49-F238E27FC236}">
                <a16:creationId xmlns:a16="http://schemas.microsoft.com/office/drawing/2014/main" id="{0DC6FD13-DC83-481B-B78A-1C6B27EBF1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811" y="2672040"/>
            <a:ext cx="1428648" cy="13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soba, interiér, strop, lidé&#10;&#10;Popis byl vytvořen automaticky">
            <a:extLst>
              <a:ext uri="{FF2B5EF4-FFF2-40B4-BE49-F238E27FC236}">
                <a16:creationId xmlns:a16="http://schemas.microsoft.com/office/drawing/2014/main" id="{E4FBFF88-EAE5-4B14-B928-E0A6534286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716" y="3679514"/>
            <a:ext cx="3847565" cy="2565043"/>
          </a:xfrm>
          <a:prstGeom prst="rect">
            <a:avLst/>
          </a:prstGeom>
        </p:spPr>
      </p:pic>
      <p:pic>
        <p:nvPicPr>
          <p:cNvPr id="7" name="Obrázek 6" descr="Obsah obrázku osoba, exteriér, tráva, skupina&#10;&#10;Popis byl vytvořen automaticky">
            <a:extLst>
              <a:ext uri="{FF2B5EF4-FFF2-40B4-BE49-F238E27FC236}">
                <a16:creationId xmlns:a16="http://schemas.microsoft.com/office/drawing/2014/main" id="{198650C2-95F7-45E3-9871-08D6089F50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10" y="2897367"/>
            <a:ext cx="4001059" cy="2558862"/>
          </a:xfrm>
          <a:prstGeom prst="rect">
            <a:avLst/>
          </a:prstGeom>
        </p:spPr>
      </p:pic>
      <p:pic>
        <p:nvPicPr>
          <p:cNvPr id="5" name="Obrázek 4" descr="Obsah obrázku osoba, silnice, kurt, budova&#10;&#10;Popis byl vytvořen automaticky">
            <a:extLst>
              <a:ext uri="{FF2B5EF4-FFF2-40B4-BE49-F238E27FC236}">
                <a16:creationId xmlns:a16="http://schemas.microsoft.com/office/drawing/2014/main" id="{16C4EE2E-B663-44C4-9AC4-49816CE555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749" y="1335359"/>
            <a:ext cx="3846092" cy="255886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5CAC2DF-3A05-4844-97C0-AEA0B59F6B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362" y="292165"/>
            <a:ext cx="2302038" cy="1193995"/>
          </a:xfrm>
          <a:prstGeom prst="rect">
            <a:avLst/>
          </a:prstGeom>
        </p:spPr>
      </p:pic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638A69ED-3458-4CD0-BC9E-D14AFB368403}"/>
              </a:ext>
            </a:extLst>
          </p:cNvPr>
          <p:cNvSpPr/>
          <p:nvPr/>
        </p:nvSpPr>
        <p:spPr>
          <a:xfrm>
            <a:off x="4471737" y="2963779"/>
            <a:ext cx="3681663" cy="930442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Jsme CENIA</a:t>
            </a:r>
          </a:p>
        </p:txBody>
      </p:sp>
      <p:pic>
        <p:nvPicPr>
          <p:cNvPr id="9" name="Obrázek 8" descr="Obsah obrázku osoba, interiér, muž, stojící&#10;&#10;Popis byl vytvořen automaticky">
            <a:extLst>
              <a:ext uri="{FF2B5EF4-FFF2-40B4-BE49-F238E27FC236}">
                <a16:creationId xmlns:a16="http://schemas.microsoft.com/office/drawing/2014/main" id="{A504DEFC-B067-4BFC-B758-3D1237208B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10" y="205177"/>
            <a:ext cx="3847565" cy="2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24B438B-2951-D577-0F48-3925BE2B1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835" y="2580394"/>
            <a:ext cx="2341591" cy="24943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7E1C86-E7D3-6024-E0B4-29431296C0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1561" y="2534670"/>
            <a:ext cx="3126811" cy="25401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7EB514B-CF0F-6EC6-CE66-BBC6EB9F7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702" y="2534670"/>
            <a:ext cx="3229396" cy="25401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8E22198-1E91-5991-797A-EF3BBF4B14BC}"/>
              </a:ext>
            </a:extLst>
          </p:cNvPr>
          <p:cNvSpPr txBox="1"/>
          <p:nvPr/>
        </p:nvSpPr>
        <p:spPr>
          <a:xfrm>
            <a:off x="2360537" y="5334831"/>
            <a:ext cx="157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Změna klimatu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7D5522-1367-E6AD-7F9E-56C73290BA0B}"/>
              </a:ext>
            </a:extLst>
          </p:cNvPr>
          <p:cNvSpPr txBox="1"/>
          <p:nvPr/>
        </p:nvSpPr>
        <p:spPr>
          <a:xfrm>
            <a:off x="5697822" y="5322639"/>
            <a:ext cx="2314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Kontaminace prostředí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A53E86-91A2-6551-6D21-255491EE1BC7}"/>
              </a:ext>
            </a:extLst>
          </p:cNvPr>
          <p:cNvSpPr txBox="1"/>
          <p:nvPr/>
        </p:nvSpPr>
        <p:spPr>
          <a:xfrm>
            <a:off x="8932667" y="5322639"/>
            <a:ext cx="216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Šesté vymírání druhů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753B2061-6DC5-C05E-1141-BFA8A063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220" y="365125"/>
            <a:ext cx="6081487" cy="1325563"/>
          </a:xfrm>
        </p:spPr>
        <p:txBody>
          <a:bodyPr/>
          <a:lstStyle/>
          <a:p>
            <a:r>
              <a:rPr lang="cs-CZ" dirty="0"/>
              <a:t>Trojitá environmentální krize</a:t>
            </a:r>
          </a:p>
        </p:txBody>
      </p:sp>
    </p:spTree>
    <p:extLst>
      <p:ext uri="{BB962C8B-B14F-4D97-AF65-F5344CB8AC3E}">
        <p14:creationId xmlns:p14="http://schemas.microsoft.com/office/powerpoint/2010/main" val="276035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A1875-D525-F2B6-8C78-88F6259C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181" y="263924"/>
            <a:ext cx="2420801" cy="1325563"/>
          </a:xfrm>
        </p:spPr>
        <p:txBody>
          <a:bodyPr/>
          <a:lstStyle/>
          <a:p>
            <a:r>
              <a:rPr lang="cs-CZ" dirty="0"/>
              <a:t>Co s tím?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28DE59-F1D5-574D-FB7B-97640E56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13</a:t>
            </a:fld>
            <a:endParaRPr lang="cs-CZ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73CFA7E-6999-01AF-9055-8955D1BD3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697" y="1589487"/>
            <a:ext cx="7006594" cy="443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49F674-1AEA-A3C9-C220-C200672AB866}"/>
              </a:ext>
            </a:extLst>
          </p:cNvPr>
          <p:cNvSpPr txBox="1"/>
          <p:nvPr/>
        </p:nvSpPr>
        <p:spPr>
          <a:xfrm>
            <a:off x="9106181" y="1822916"/>
            <a:ext cx="25215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Hledání řešení problémů pomocí konceptuálního modelování, systémové dynamiky a integrované analýzy scénářů</a:t>
            </a:r>
          </a:p>
        </p:txBody>
      </p:sp>
    </p:spTree>
    <p:extLst>
      <p:ext uri="{BB962C8B-B14F-4D97-AF65-F5344CB8AC3E}">
        <p14:creationId xmlns:p14="http://schemas.microsoft.com/office/powerpoint/2010/main" val="476946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5E3DB-7595-7BD8-876A-FC1DFBC2C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 v rezortu životního prostředí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E307D2-C444-7ED5-3036-DFB542B8AD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Obrovské množství datových zdrojů</a:t>
            </a:r>
          </a:p>
          <a:p>
            <a:r>
              <a:rPr lang="cs-CZ" dirty="0"/>
              <a:t>Více než 50 informačních systémů</a:t>
            </a:r>
          </a:p>
          <a:p>
            <a:r>
              <a:rPr lang="cs-CZ" dirty="0"/>
              <a:t>Od specifických specializovaných dat po obecné informace</a:t>
            </a:r>
          </a:p>
          <a:p>
            <a:r>
              <a:rPr lang="cs-CZ" dirty="0"/>
              <a:t>Od dynamicky se měnících dat po statické sady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90A596-0ABB-5921-97F6-F1919055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14</a:t>
            </a:fld>
            <a:endParaRPr lang="cs-CZ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221A5A-40F0-8532-B433-3F63750620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94" y="2434431"/>
            <a:ext cx="47625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21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60D994D1-76D1-8A2F-EDCB-5A4D17D8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data DPZ? </a:t>
            </a:r>
          </a:p>
        </p:txBody>
      </p:sp>
      <p:pic>
        <p:nvPicPr>
          <p:cNvPr id="1026" name="Picture 2" descr="The Most Amazing Dr. Wayne Dyer Quotes &amp; Affirmations">
            <a:extLst>
              <a:ext uri="{FF2B5EF4-FFF2-40B4-BE49-F238E27FC236}">
                <a16:creationId xmlns:a16="http://schemas.microsoft.com/office/drawing/2014/main" id="{B80B249E-45E8-352E-3E3C-5D13414775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552575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720EDE3-E642-796A-6342-95CE9DD19D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Kombinované informace</a:t>
            </a:r>
          </a:p>
          <a:p>
            <a:r>
              <a:rPr lang="cs-CZ" sz="4000" dirty="0"/>
              <a:t>Efektivní alokace zdrojů</a:t>
            </a:r>
          </a:p>
          <a:p>
            <a:r>
              <a:rPr lang="cs-CZ" sz="4000" dirty="0" err="1"/>
              <a:t>Near</a:t>
            </a:r>
            <a:r>
              <a:rPr lang="cs-CZ" sz="4000" dirty="0"/>
              <a:t> </a:t>
            </a:r>
            <a:r>
              <a:rPr lang="cs-CZ" sz="4000" dirty="0" err="1"/>
              <a:t>realtime</a:t>
            </a:r>
            <a:r>
              <a:rPr lang="cs-CZ" sz="4000" dirty="0"/>
              <a:t> data</a:t>
            </a:r>
          </a:p>
          <a:p>
            <a:r>
              <a:rPr lang="cs-CZ" sz="4000" dirty="0"/>
              <a:t>Velkoplošné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03846CE-C891-0482-68F9-368D5B80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19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DAADF903-8D80-5BFA-535F-A98A5431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Nejen životní prostředí, nejen environmentální bezpečnost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CCF6AFA-77A0-00AE-3047-F3B6A9E3CC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69870" y="1746674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C1B516-8348-4217-3050-47640085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164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ostlina&#10;&#10;Popis byl vytvořen automaticky">
            <a:extLst>
              <a:ext uri="{FF2B5EF4-FFF2-40B4-BE49-F238E27FC236}">
                <a16:creationId xmlns:a16="http://schemas.microsoft.com/office/drawing/2014/main" id="{CB11B26B-44C1-3906-77F2-3DA82CC09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9D0E7A-6238-D3C8-86DD-E0357C9E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" y="3379979"/>
            <a:ext cx="4572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C6E1F5E8-4A64-4E1C-AB7C-196B3C323824}" type="slidenum">
              <a:rPr lang="cs-CZ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17</a:t>
            </a:fld>
            <a:endParaRPr lang="cs-CZ">
              <a:solidFill>
                <a:srgbClr val="FFFFFF"/>
              </a:solidFill>
            </a:endParaRPr>
          </a:p>
        </p:txBody>
      </p:sp>
      <p:graphicFrame>
        <p:nvGraphicFramePr>
          <p:cNvPr id="47" name="Zástupný obsah 6">
            <a:extLst>
              <a:ext uri="{FF2B5EF4-FFF2-40B4-BE49-F238E27FC236}">
                <a16:creationId xmlns:a16="http://schemas.microsoft.com/office/drawing/2014/main" id="{1ABF2D65-FC32-2F80-6B13-ABEC806050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06629" y="540152"/>
          <a:ext cx="3874685" cy="573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18700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AC034-3706-2F72-93B3-A6CD199F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Nejen monitoring vody, ale i ohně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4797C0-6F93-A6D6-10D4-F1E29710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18</a:t>
            </a:fld>
            <a:endParaRPr lang="cs-CZ"/>
          </a:p>
        </p:txBody>
      </p:sp>
      <p:pic>
        <p:nvPicPr>
          <p:cNvPr id="5" name="Picture 2" descr="Požár v NP České Švýcarsko - Český horolezecký svaz - ČHS">
            <a:extLst>
              <a:ext uri="{FF2B5EF4-FFF2-40B4-BE49-F238E27FC236}">
                <a16:creationId xmlns:a16="http://schemas.microsoft.com/office/drawing/2014/main" id="{437D4FAC-2390-73C8-C54C-9D668621C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041" y="1825110"/>
            <a:ext cx="7195667" cy="40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12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E700A5D-35DF-C981-8397-96AAFEFF9B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51818"/>
            <a:ext cx="9144000" cy="445843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4E8FBC-A4BE-14D6-E4A8-20EF4276D6D0}"/>
              </a:ext>
            </a:extLst>
          </p:cNvPr>
          <p:cNvSpPr txBox="1"/>
          <p:nvPr/>
        </p:nvSpPr>
        <p:spPr>
          <a:xfrm rot="19577064">
            <a:off x="5301579" y="2729493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01:49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755D035-58E6-F3CE-1181-43EBA95021A5}"/>
              </a:ext>
            </a:extLst>
          </p:cNvPr>
          <p:cNvSpPr txBox="1"/>
          <p:nvPr/>
        </p:nvSpPr>
        <p:spPr>
          <a:xfrm rot="1159781">
            <a:off x="6331383" y="2740709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00:09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E4469B5A-75EF-EAB2-7688-1161D936CF47}"/>
              </a:ext>
            </a:extLst>
          </p:cNvPr>
          <p:cNvSpPr/>
          <p:nvPr/>
        </p:nvSpPr>
        <p:spPr>
          <a:xfrm>
            <a:off x="5820333" y="2960000"/>
            <a:ext cx="1215000" cy="121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EB52FE5A-7258-1660-9A07-668A90C792A0}"/>
              </a:ext>
            </a:extLst>
          </p:cNvPr>
          <p:cNvSpPr/>
          <p:nvPr/>
        </p:nvSpPr>
        <p:spPr>
          <a:xfrm>
            <a:off x="5369145" y="2821500"/>
            <a:ext cx="1215000" cy="121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71A85990-3B06-3866-FABA-96184DEFF452}"/>
              </a:ext>
            </a:extLst>
          </p:cNvPr>
          <p:cNvSpPr/>
          <p:nvPr/>
        </p:nvSpPr>
        <p:spPr>
          <a:xfrm>
            <a:off x="5864319" y="3709250"/>
            <a:ext cx="1215000" cy="121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8984924-D1E9-B07F-E714-254843C9AA08}"/>
              </a:ext>
            </a:extLst>
          </p:cNvPr>
          <p:cNvSpPr txBox="1"/>
          <p:nvPr/>
        </p:nvSpPr>
        <p:spPr>
          <a:xfrm rot="3877091">
            <a:off x="6789897" y="3835740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23:50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FC7A501-A2A9-FA32-C123-AFCE12F18706}"/>
              </a:ext>
            </a:extLst>
          </p:cNvPr>
          <p:cNvSpPr/>
          <p:nvPr/>
        </p:nvSpPr>
        <p:spPr>
          <a:xfrm>
            <a:off x="7007174" y="3942125"/>
            <a:ext cx="1215000" cy="121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277B8BC-9EB5-D65E-994A-2561CF5307C6}"/>
              </a:ext>
            </a:extLst>
          </p:cNvPr>
          <p:cNvSpPr txBox="1"/>
          <p:nvPr/>
        </p:nvSpPr>
        <p:spPr>
          <a:xfrm rot="182037">
            <a:off x="7374291" y="3740144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23:50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129F28A-3090-B293-D173-E9405F01BD5F}"/>
              </a:ext>
            </a:extLst>
          </p:cNvPr>
          <p:cNvSpPr txBox="1"/>
          <p:nvPr/>
        </p:nvSpPr>
        <p:spPr>
          <a:xfrm rot="176995">
            <a:off x="8334725" y="3417459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23:50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6EE169D8-E230-DFCB-B1EA-324E72917650}"/>
              </a:ext>
            </a:extLst>
          </p:cNvPr>
          <p:cNvSpPr/>
          <p:nvPr/>
        </p:nvSpPr>
        <p:spPr>
          <a:xfrm>
            <a:off x="8019131" y="3648227"/>
            <a:ext cx="1215000" cy="121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A417D51-425E-3B38-1817-8195A928A967}"/>
              </a:ext>
            </a:extLst>
          </p:cNvPr>
          <p:cNvSpPr/>
          <p:nvPr/>
        </p:nvSpPr>
        <p:spPr>
          <a:xfrm>
            <a:off x="7244792" y="2727125"/>
            <a:ext cx="1215000" cy="121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C373F19-4120-B25F-6422-B5B7A6208A02}"/>
              </a:ext>
            </a:extLst>
          </p:cNvPr>
          <p:cNvSpPr txBox="1"/>
          <p:nvPr/>
        </p:nvSpPr>
        <p:spPr>
          <a:xfrm rot="2623358">
            <a:off x="8070138" y="2643486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10:19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282758E4-DB16-F501-C0CA-171F6E96FB39}"/>
              </a:ext>
            </a:extLst>
          </p:cNvPr>
          <p:cNvSpPr/>
          <p:nvPr/>
        </p:nvSpPr>
        <p:spPr>
          <a:xfrm>
            <a:off x="6941726" y="2624904"/>
            <a:ext cx="1215000" cy="121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1D74E8A-F955-0684-288F-A3EBF6553854}"/>
              </a:ext>
            </a:extLst>
          </p:cNvPr>
          <p:cNvSpPr txBox="1"/>
          <p:nvPr/>
        </p:nvSpPr>
        <p:spPr>
          <a:xfrm>
            <a:off x="7281003" y="2419885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01:00</a:t>
            </a:r>
          </a:p>
        </p:txBody>
      </p: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B71D5520-0A91-B4F6-89A3-D10D404D4047}"/>
              </a:ext>
            </a:extLst>
          </p:cNvPr>
          <p:cNvGrpSpPr/>
          <p:nvPr/>
        </p:nvGrpSpPr>
        <p:grpSpPr>
          <a:xfrm>
            <a:off x="5976645" y="3232405"/>
            <a:ext cx="2674970" cy="1308097"/>
            <a:chOff x="5936860" y="3166872"/>
            <a:chExt cx="3566626" cy="1744129"/>
          </a:xfrm>
        </p:grpSpPr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BCB790CE-D6D2-3067-4E9D-103FCD1BF78E}"/>
                </a:ext>
              </a:extLst>
            </p:cNvPr>
            <p:cNvCxnSpPr/>
            <p:nvPr/>
          </p:nvCxnSpPr>
          <p:spPr>
            <a:xfrm flipV="1">
              <a:off x="6597092" y="3166872"/>
              <a:ext cx="1436542" cy="446794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DE5D99E4-D5FB-F101-876D-55C304964F2B}"/>
                </a:ext>
              </a:extLst>
            </p:cNvPr>
            <p:cNvCxnSpPr>
              <a:cxnSpLocks/>
            </p:cNvCxnSpPr>
            <p:nvPr/>
          </p:nvCxnSpPr>
          <p:spPr>
            <a:xfrm>
              <a:off x="8033634" y="3166872"/>
              <a:ext cx="440026" cy="136294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>
              <a:extLst>
                <a:ext uri="{FF2B5EF4-FFF2-40B4-BE49-F238E27FC236}">
                  <a16:creationId xmlns:a16="http://schemas.microsoft.com/office/drawing/2014/main" id="{B2FB5C4C-285C-44FE-F407-39278F2B22D3}"/>
                </a:ext>
              </a:extLst>
            </p:cNvPr>
            <p:cNvCxnSpPr>
              <a:cxnSpLocks/>
            </p:cNvCxnSpPr>
            <p:nvPr/>
          </p:nvCxnSpPr>
          <p:spPr>
            <a:xfrm>
              <a:off x="8473660" y="3343486"/>
              <a:ext cx="1029826" cy="1161544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>
              <a:extLst>
                <a:ext uri="{FF2B5EF4-FFF2-40B4-BE49-F238E27FC236}">
                  <a16:creationId xmlns:a16="http://schemas.microsoft.com/office/drawing/2014/main" id="{B801CB16-8663-66C7-3BE1-E02B28002D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36860" y="3429000"/>
              <a:ext cx="660232" cy="166269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se šipkou 33">
              <a:extLst>
                <a:ext uri="{FF2B5EF4-FFF2-40B4-BE49-F238E27FC236}">
                  <a16:creationId xmlns:a16="http://schemas.microsoft.com/office/drawing/2014/main" id="{14941720-CBCA-6ADD-1A30-B158A924B10F}"/>
                </a:ext>
              </a:extLst>
            </p:cNvPr>
            <p:cNvCxnSpPr>
              <a:cxnSpLocks/>
            </p:cNvCxnSpPr>
            <p:nvPr/>
          </p:nvCxnSpPr>
          <p:spPr>
            <a:xfrm>
              <a:off x="6538444" y="3613666"/>
              <a:ext cx="25338" cy="972905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38B083E7-8506-1D32-D9C0-D59AD61A907B}"/>
                </a:ext>
              </a:extLst>
            </p:cNvPr>
            <p:cNvCxnSpPr>
              <a:cxnSpLocks/>
            </p:cNvCxnSpPr>
            <p:nvPr/>
          </p:nvCxnSpPr>
          <p:spPr>
            <a:xfrm>
              <a:off x="6561835" y="3595269"/>
              <a:ext cx="1527536" cy="131573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C22401DD-A60C-4404-2618-DED588D480C0}"/>
              </a:ext>
            </a:extLst>
          </p:cNvPr>
          <p:cNvSpPr txBox="1"/>
          <p:nvPr/>
        </p:nvSpPr>
        <p:spPr>
          <a:xfrm>
            <a:off x="5557272" y="1178692"/>
            <a:ext cx="112562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24.7.2022</a:t>
            </a:r>
          </a:p>
        </p:txBody>
      </p:sp>
    </p:spTree>
    <p:extLst>
      <p:ext uri="{BB962C8B-B14F-4D97-AF65-F5344CB8AC3E}">
        <p14:creationId xmlns:p14="http://schemas.microsoft.com/office/powerpoint/2010/main" val="208417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33056" y="270885"/>
            <a:ext cx="4470572" cy="1125923"/>
          </a:xfrm>
          <a:prstGeom prst="roundRect">
            <a:avLst/>
          </a:prstGeom>
          <a:solidFill>
            <a:schemeClr val="accent2"/>
          </a:solidFill>
          <a:ln>
            <a:solidFill>
              <a:srgbClr val="99CC00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800" dirty="0">
                <a:solidFill>
                  <a:schemeClr val="accent1"/>
                </a:solidFill>
              </a:rPr>
              <a:t>Jsme státní agentura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E0B988F6-0DAB-412D-B4D1-B13D8925A265}"/>
              </a:ext>
            </a:extLst>
          </p:cNvPr>
          <p:cNvGrpSpPr/>
          <p:nvPr/>
        </p:nvGrpSpPr>
        <p:grpSpPr>
          <a:xfrm>
            <a:off x="2705550" y="1932919"/>
            <a:ext cx="7656097" cy="4206619"/>
            <a:chOff x="1181549" y="1932918"/>
            <a:chExt cx="7656097" cy="4206619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B89CDAB-9261-44B5-89F3-B71FDECE2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1549" y="1932918"/>
              <a:ext cx="7498079" cy="4206619"/>
            </a:xfrm>
            <a:prstGeom prst="rect">
              <a:avLst/>
            </a:prstGeom>
          </p:spPr>
        </p:pic>
        <p:pic>
          <p:nvPicPr>
            <p:cNvPr id="4" name="Obrázek 3" descr="Obsah obrázku kreslení&#10;&#10;Popis byl vytvořen automaticky">
              <a:extLst>
                <a:ext uri="{FF2B5EF4-FFF2-40B4-BE49-F238E27FC236}">
                  <a16:creationId xmlns:a16="http://schemas.microsoft.com/office/drawing/2014/main" id="{BE28825A-6DF3-41AA-851A-6A8E8038E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6202" y="4707181"/>
              <a:ext cx="1371444" cy="87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4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859AD45-FBB8-6B95-46CB-FEFFEA0EBF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517332"/>
            <a:ext cx="9144000" cy="438816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89892C22-B830-26FA-1B46-24A39018BAEB}"/>
              </a:ext>
            </a:extLst>
          </p:cNvPr>
          <p:cNvSpPr/>
          <p:nvPr/>
        </p:nvSpPr>
        <p:spPr>
          <a:xfrm>
            <a:off x="4216376" y="4037532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3A5D07AE-BB84-EF92-1149-2CBAA630F86F}"/>
              </a:ext>
            </a:extLst>
          </p:cNvPr>
          <p:cNvSpPr/>
          <p:nvPr/>
        </p:nvSpPr>
        <p:spPr>
          <a:xfrm>
            <a:off x="6096000" y="3351885"/>
            <a:ext cx="1620000" cy="162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3EBEF1D-5B14-4BCA-0123-365197488DA1}"/>
              </a:ext>
            </a:extLst>
          </p:cNvPr>
          <p:cNvSpPr/>
          <p:nvPr/>
        </p:nvSpPr>
        <p:spPr>
          <a:xfrm>
            <a:off x="5713445" y="1886115"/>
            <a:ext cx="1620000" cy="162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51B1515D-6EBB-1E4F-808C-0AE155AA0BA9}"/>
              </a:ext>
            </a:extLst>
          </p:cNvPr>
          <p:cNvSpPr/>
          <p:nvPr/>
        </p:nvSpPr>
        <p:spPr>
          <a:xfrm>
            <a:off x="2984401" y="4161885"/>
            <a:ext cx="1620000" cy="162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CF38C34-B1DF-60F3-38DF-B36A5F371879}"/>
              </a:ext>
            </a:extLst>
          </p:cNvPr>
          <p:cNvSpPr/>
          <p:nvPr/>
        </p:nvSpPr>
        <p:spPr>
          <a:xfrm>
            <a:off x="4093445" y="4380750"/>
            <a:ext cx="1620000" cy="162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C6297517-E0B4-9F6F-B61C-9DB55CA41171}"/>
              </a:ext>
            </a:extLst>
          </p:cNvPr>
          <p:cNvSpPr/>
          <p:nvPr/>
        </p:nvSpPr>
        <p:spPr>
          <a:xfrm>
            <a:off x="2617445" y="2541885"/>
            <a:ext cx="1620000" cy="162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26BFD01-91D8-5961-8059-095CA7D3EC8A}"/>
              </a:ext>
            </a:extLst>
          </p:cNvPr>
          <p:cNvSpPr txBox="1"/>
          <p:nvPr/>
        </p:nvSpPr>
        <p:spPr>
          <a:xfrm>
            <a:off x="9488816" y="998118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MODIS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C8B0CC5E-C574-9DE5-D053-4830D1EF32C8}"/>
              </a:ext>
            </a:extLst>
          </p:cNvPr>
          <p:cNvSpPr/>
          <p:nvPr/>
        </p:nvSpPr>
        <p:spPr>
          <a:xfrm>
            <a:off x="9483363" y="963634"/>
            <a:ext cx="635675" cy="34596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32862F5-E7EB-D93A-ED17-EA288E90A82F}"/>
              </a:ext>
            </a:extLst>
          </p:cNvPr>
          <p:cNvSpPr txBox="1"/>
          <p:nvPr/>
        </p:nvSpPr>
        <p:spPr>
          <a:xfrm>
            <a:off x="7650687" y="1015181"/>
            <a:ext cx="494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VIIRS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EC7ED5EA-6BB0-2C0C-CE26-55BA62E2EAF3}"/>
              </a:ext>
            </a:extLst>
          </p:cNvPr>
          <p:cNvSpPr/>
          <p:nvPr/>
        </p:nvSpPr>
        <p:spPr>
          <a:xfrm>
            <a:off x="7528250" y="980696"/>
            <a:ext cx="727787" cy="345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51D6E38-F3EE-13BA-71D8-087326ECA9A1}"/>
              </a:ext>
            </a:extLst>
          </p:cNvPr>
          <p:cNvSpPr txBox="1"/>
          <p:nvPr/>
        </p:nvSpPr>
        <p:spPr>
          <a:xfrm rot="5043063">
            <a:off x="7497937" y="3858202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20:34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08DE79EF-4D8C-6877-E331-D95E20633B18}"/>
              </a:ext>
            </a:extLst>
          </p:cNvPr>
          <p:cNvCxnSpPr/>
          <p:nvPr/>
        </p:nvCxnSpPr>
        <p:spPr>
          <a:xfrm flipH="1">
            <a:off x="7528249" y="2830675"/>
            <a:ext cx="377890" cy="48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FBE599A-9EB4-32A2-8CC6-A75A2F5647A7}"/>
              </a:ext>
            </a:extLst>
          </p:cNvPr>
          <p:cNvSpPr txBox="1"/>
          <p:nvPr/>
        </p:nvSpPr>
        <p:spPr>
          <a:xfrm>
            <a:off x="7840455" y="2696115"/>
            <a:ext cx="10422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Pravčická brána</a:t>
            </a: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8D7A0101-6691-B856-F334-670F4681A507}"/>
              </a:ext>
            </a:extLst>
          </p:cNvPr>
          <p:cNvSpPr/>
          <p:nvPr/>
        </p:nvSpPr>
        <p:spPr>
          <a:xfrm>
            <a:off x="4377356" y="5287188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E089DAC-D438-779C-1068-E3E30B7187B1}"/>
              </a:ext>
            </a:extLst>
          </p:cNvPr>
          <p:cNvSpPr txBox="1"/>
          <p:nvPr/>
        </p:nvSpPr>
        <p:spPr>
          <a:xfrm rot="5043063">
            <a:off x="4827961" y="5436276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12:08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3702D5BA-4870-ECAD-324E-5690D7242236}"/>
              </a:ext>
            </a:extLst>
          </p:cNvPr>
          <p:cNvSpPr/>
          <p:nvPr/>
        </p:nvSpPr>
        <p:spPr>
          <a:xfrm>
            <a:off x="4010401" y="4674885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713098E-F213-13F6-770F-EE1607F78911}"/>
              </a:ext>
            </a:extLst>
          </p:cNvPr>
          <p:cNvSpPr txBox="1"/>
          <p:nvPr/>
        </p:nvSpPr>
        <p:spPr>
          <a:xfrm rot="5043063">
            <a:off x="4409809" y="4801521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01:32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FC095672-56E9-7D61-70D3-FE639FA2CF4B}"/>
              </a:ext>
            </a:extLst>
          </p:cNvPr>
          <p:cNvSpPr/>
          <p:nvPr/>
        </p:nvSpPr>
        <p:spPr>
          <a:xfrm>
            <a:off x="3329386" y="4439693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1CAB7ECE-E417-8B7C-1EAE-5D04C1767851}"/>
              </a:ext>
            </a:extLst>
          </p:cNvPr>
          <p:cNvSpPr txBox="1"/>
          <p:nvPr/>
        </p:nvSpPr>
        <p:spPr>
          <a:xfrm rot="4752739">
            <a:off x="3711473" y="4547927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01:32</a:t>
            </a:r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5B4A02D8-FBE5-D5C6-F114-46BE979FAF96}"/>
              </a:ext>
            </a:extLst>
          </p:cNvPr>
          <p:cNvSpPr/>
          <p:nvPr/>
        </p:nvSpPr>
        <p:spPr>
          <a:xfrm>
            <a:off x="2390401" y="3117416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0D0BAEF9-C0B4-061B-4D97-FB20689DE7BE}"/>
              </a:ext>
            </a:extLst>
          </p:cNvPr>
          <p:cNvCxnSpPr/>
          <p:nvPr/>
        </p:nvCxnSpPr>
        <p:spPr>
          <a:xfrm>
            <a:off x="4001581" y="1307216"/>
            <a:ext cx="6102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6BC09D62-46B9-F1FA-1F59-7CF045DF7B0D}"/>
              </a:ext>
            </a:extLst>
          </p:cNvPr>
          <p:cNvSpPr txBox="1"/>
          <p:nvPr/>
        </p:nvSpPr>
        <p:spPr>
          <a:xfrm>
            <a:off x="3760275" y="1006501"/>
            <a:ext cx="11433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Předchozí dny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D723CAA-B400-1120-FFD2-DEE27742D2F5}"/>
              </a:ext>
            </a:extLst>
          </p:cNvPr>
          <p:cNvSpPr txBox="1"/>
          <p:nvPr/>
        </p:nvSpPr>
        <p:spPr>
          <a:xfrm>
            <a:off x="2390401" y="1018804"/>
            <a:ext cx="1143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Stávající den</a:t>
            </a: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721B99EB-58C7-C052-1E9E-689F8A010D75}"/>
              </a:ext>
            </a:extLst>
          </p:cNvPr>
          <p:cNvCxnSpPr/>
          <p:nvPr/>
        </p:nvCxnSpPr>
        <p:spPr>
          <a:xfrm>
            <a:off x="2606651" y="1295811"/>
            <a:ext cx="61027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A3C0E4D-C893-53EC-F4B1-95033B1508B3}"/>
              </a:ext>
            </a:extLst>
          </p:cNvPr>
          <p:cNvSpPr txBox="1"/>
          <p:nvPr/>
        </p:nvSpPr>
        <p:spPr>
          <a:xfrm>
            <a:off x="5619647" y="1006500"/>
            <a:ext cx="112562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25.7.2022</a:t>
            </a:r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2E57CC5D-5148-A8CA-01E1-53E5ECA7ED20}"/>
              </a:ext>
            </a:extLst>
          </p:cNvPr>
          <p:cNvSpPr/>
          <p:nvPr/>
        </p:nvSpPr>
        <p:spPr>
          <a:xfrm>
            <a:off x="3760274" y="2026020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1133368A-FFC3-F505-4882-E4A807D62A70}"/>
              </a:ext>
            </a:extLst>
          </p:cNvPr>
          <p:cNvSpPr txBox="1"/>
          <p:nvPr/>
        </p:nvSpPr>
        <p:spPr>
          <a:xfrm rot="5043063">
            <a:off x="4190737" y="2152713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12:08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6E9D94F-256D-11DB-FB6E-17236F0DE102}"/>
              </a:ext>
            </a:extLst>
          </p:cNvPr>
          <p:cNvSpPr txBox="1"/>
          <p:nvPr/>
        </p:nvSpPr>
        <p:spPr>
          <a:xfrm rot="1157746">
            <a:off x="4198104" y="3609252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00:39</a:t>
            </a:r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52C560E8-1390-5CA2-3900-21F079DCDD3A}"/>
              </a:ext>
            </a:extLst>
          </p:cNvPr>
          <p:cNvSpPr/>
          <p:nvPr/>
        </p:nvSpPr>
        <p:spPr>
          <a:xfrm>
            <a:off x="3987232" y="3753057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9FF34F3F-99B6-1051-9CCA-13BEB8D9DC66}"/>
              </a:ext>
            </a:extLst>
          </p:cNvPr>
          <p:cNvSpPr/>
          <p:nvPr/>
        </p:nvSpPr>
        <p:spPr>
          <a:xfrm>
            <a:off x="2790661" y="3586742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4394005A-98F4-BE77-31F0-E2F6BB3AC865}"/>
              </a:ext>
            </a:extLst>
          </p:cNvPr>
          <p:cNvSpPr txBox="1"/>
          <p:nvPr/>
        </p:nvSpPr>
        <p:spPr>
          <a:xfrm rot="1753819">
            <a:off x="3042961" y="3452089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01:32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F1AB8318-4E12-FB63-CC99-4F378F2F47BA}"/>
              </a:ext>
            </a:extLst>
          </p:cNvPr>
          <p:cNvSpPr txBox="1"/>
          <p:nvPr/>
        </p:nvSpPr>
        <p:spPr>
          <a:xfrm rot="1753819">
            <a:off x="2675721" y="2998424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02:19</a:t>
            </a:r>
          </a:p>
        </p:txBody>
      </p:sp>
      <p:cxnSp>
        <p:nvCxnSpPr>
          <p:cNvPr id="100" name="Přímá spojnice se šipkou 99">
            <a:extLst>
              <a:ext uri="{FF2B5EF4-FFF2-40B4-BE49-F238E27FC236}">
                <a16:creationId xmlns:a16="http://schemas.microsoft.com/office/drawing/2014/main" id="{BCB066B6-813F-326A-E4CC-B7A816914FA1}"/>
              </a:ext>
            </a:extLst>
          </p:cNvPr>
          <p:cNvCxnSpPr>
            <a:cxnSpLocks/>
          </p:cNvCxnSpPr>
          <p:nvPr/>
        </p:nvCxnSpPr>
        <p:spPr>
          <a:xfrm flipV="1">
            <a:off x="4102951" y="1886116"/>
            <a:ext cx="618724" cy="102899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1CF8FE5-A092-183A-A68C-973DA5294C7B}"/>
              </a:ext>
            </a:extLst>
          </p:cNvPr>
          <p:cNvGrpSpPr/>
          <p:nvPr/>
        </p:nvGrpSpPr>
        <p:grpSpPr>
          <a:xfrm>
            <a:off x="2344122" y="2193937"/>
            <a:ext cx="4561878" cy="3390253"/>
            <a:chOff x="1093496" y="1782247"/>
            <a:chExt cx="6082504" cy="4520337"/>
          </a:xfrm>
        </p:grpSpPr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72252A57-D466-C9D1-6C07-2C2F45180942}"/>
                </a:ext>
              </a:extLst>
            </p:cNvPr>
            <p:cNvCxnSpPr>
              <a:cxnSpLocks/>
            </p:cNvCxnSpPr>
            <p:nvPr/>
          </p:nvCxnSpPr>
          <p:spPr>
            <a:xfrm>
              <a:off x="3097052" y="4211389"/>
              <a:ext cx="215647" cy="57975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>
              <a:extLst>
                <a:ext uri="{FF2B5EF4-FFF2-40B4-BE49-F238E27FC236}">
                  <a16:creationId xmlns:a16="http://schemas.microsoft.com/office/drawing/2014/main" id="{D7F681B2-15AE-F094-2F9E-D4E44400E6F2}"/>
                </a:ext>
              </a:extLst>
            </p:cNvPr>
            <p:cNvCxnSpPr>
              <a:cxnSpLocks/>
            </p:cNvCxnSpPr>
            <p:nvPr/>
          </p:nvCxnSpPr>
          <p:spPr>
            <a:xfrm>
              <a:off x="3312699" y="4286515"/>
              <a:ext cx="504694" cy="494083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římá spojnice se šipkou 88">
              <a:extLst>
                <a:ext uri="{FF2B5EF4-FFF2-40B4-BE49-F238E27FC236}">
                  <a16:creationId xmlns:a16="http://schemas.microsoft.com/office/drawing/2014/main" id="{C356A5BB-F7D0-4361-12B7-86C8397FD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0960" y="4257076"/>
              <a:ext cx="578766" cy="2052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84756489-5032-7E5F-22B2-8A2495FB875E}"/>
                </a:ext>
              </a:extLst>
            </p:cNvPr>
            <p:cNvGrpSpPr/>
            <p:nvPr/>
          </p:nvGrpSpPr>
          <p:grpSpPr>
            <a:xfrm>
              <a:off x="1093496" y="1782247"/>
              <a:ext cx="6082504" cy="4520337"/>
              <a:chOff x="1093496" y="1782247"/>
              <a:chExt cx="6082504" cy="4520337"/>
            </a:xfrm>
          </p:grpSpPr>
          <p:cxnSp>
            <p:nvCxnSpPr>
              <p:cNvPr id="39" name="Přímá spojnice se šipkou 38">
                <a:extLst>
                  <a:ext uri="{FF2B5EF4-FFF2-40B4-BE49-F238E27FC236}">
                    <a16:creationId xmlns:a16="http://schemas.microsoft.com/office/drawing/2014/main" id="{9EF16C33-ABCB-B8B1-2153-5C158BC9E3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69472" y="4322890"/>
                <a:ext cx="323564" cy="707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" name="Skupina 1">
                <a:extLst>
                  <a:ext uri="{FF2B5EF4-FFF2-40B4-BE49-F238E27FC236}">
                    <a16:creationId xmlns:a16="http://schemas.microsoft.com/office/drawing/2014/main" id="{3994136B-24E7-F46E-2E3C-159C1EE192AE}"/>
                  </a:ext>
                </a:extLst>
              </p:cNvPr>
              <p:cNvGrpSpPr/>
              <p:nvPr/>
            </p:nvGrpSpPr>
            <p:grpSpPr>
              <a:xfrm>
                <a:off x="1093496" y="1782247"/>
                <a:ext cx="6082504" cy="4520337"/>
                <a:chOff x="1093496" y="1782247"/>
                <a:chExt cx="6082504" cy="4520337"/>
              </a:xfrm>
            </p:grpSpPr>
            <p:cxnSp>
              <p:nvCxnSpPr>
                <p:cNvPr id="36" name="Přímá spojnice se šipkou 35">
                  <a:extLst>
                    <a:ext uri="{FF2B5EF4-FFF2-40B4-BE49-F238E27FC236}">
                      <a16:creationId xmlns:a16="http://schemas.microsoft.com/office/drawing/2014/main" id="{2127809C-F1E6-2B52-3D4B-11DE82C83781}"/>
                    </a:ext>
                  </a:extLst>
                </p:cNvPr>
                <p:cNvCxnSpPr/>
                <p:nvPr/>
              </p:nvCxnSpPr>
              <p:spPr>
                <a:xfrm flipV="1">
                  <a:off x="2393036" y="4211389"/>
                  <a:ext cx="704016" cy="1900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se šipkou 39">
                  <a:extLst>
                    <a:ext uri="{FF2B5EF4-FFF2-40B4-BE49-F238E27FC236}">
                      <a16:creationId xmlns:a16="http://schemas.microsoft.com/office/drawing/2014/main" id="{13CF9195-0CF9-ECCE-2F82-46B068C6FD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64294" y="4401440"/>
                  <a:ext cx="12418" cy="41384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se šipkou 40">
                  <a:extLst>
                    <a:ext uri="{FF2B5EF4-FFF2-40B4-BE49-F238E27FC236}">
                      <a16:creationId xmlns:a16="http://schemas.microsoft.com/office/drawing/2014/main" id="{9883DC39-3D5D-0C28-F9D7-77B41C60D2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75758" y="4393615"/>
                  <a:ext cx="748610" cy="55966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se šipkou 54">
                  <a:extLst>
                    <a:ext uri="{FF2B5EF4-FFF2-40B4-BE49-F238E27FC236}">
                      <a16:creationId xmlns:a16="http://schemas.microsoft.com/office/drawing/2014/main" id="{E4E29172-2E63-B829-3FD8-C4D078372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505078" y="3348702"/>
                  <a:ext cx="598150" cy="9741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Přímá spojnice se šipkou 60">
                  <a:extLst>
                    <a:ext uri="{FF2B5EF4-FFF2-40B4-BE49-F238E27FC236}">
                      <a16:creationId xmlns:a16="http://schemas.microsoft.com/office/drawing/2014/main" id="{CCA8DF28-F626-D343-E334-65346D63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9879" y="1782247"/>
                  <a:ext cx="1451820" cy="158510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Přímá spojnice se šipkou 66">
                  <a:extLst>
                    <a:ext uri="{FF2B5EF4-FFF2-40B4-BE49-F238E27FC236}">
                      <a16:creationId xmlns:a16="http://schemas.microsoft.com/office/drawing/2014/main" id="{8D83DF48-4FD6-FC69-124F-20E882B3EF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34110" y="5412133"/>
                  <a:ext cx="1394962" cy="8904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Přímá spojnice se šipkou 67">
                  <a:extLst>
                    <a:ext uri="{FF2B5EF4-FFF2-40B4-BE49-F238E27FC236}">
                      <a16:creationId xmlns:a16="http://schemas.microsoft.com/office/drawing/2014/main" id="{D1D281A5-461A-BFE0-0920-DE0CA175B3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64294" y="4823107"/>
                  <a:ext cx="469816" cy="58971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Přímá spojnice se šipkou 75">
                  <a:extLst>
                    <a:ext uri="{FF2B5EF4-FFF2-40B4-BE49-F238E27FC236}">
                      <a16:creationId xmlns:a16="http://schemas.microsoft.com/office/drawing/2014/main" id="{D5220413-E568-0487-F6C1-05013378C6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88881" y="4322890"/>
                  <a:ext cx="384959" cy="4537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Přímá spojnice se šipkou 80">
                  <a:extLst>
                    <a:ext uri="{FF2B5EF4-FFF2-40B4-BE49-F238E27FC236}">
                      <a16:creationId xmlns:a16="http://schemas.microsoft.com/office/drawing/2014/main" id="{933DD98C-76DC-9B51-9D69-4B32DA56C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93496" y="3429000"/>
                  <a:ext cx="395919" cy="67191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Přímá spojnice se šipkou 84">
                  <a:extLst>
                    <a:ext uri="{FF2B5EF4-FFF2-40B4-BE49-F238E27FC236}">
                      <a16:creationId xmlns:a16="http://schemas.microsoft.com/office/drawing/2014/main" id="{45ACD16D-B4A6-8E01-E2C2-E020CB591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42819" y="4478555"/>
                  <a:ext cx="2933181" cy="17839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Přímá spojnice se šipkou 92">
                  <a:extLst>
                    <a:ext uri="{FF2B5EF4-FFF2-40B4-BE49-F238E27FC236}">
                      <a16:creationId xmlns:a16="http://schemas.microsoft.com/office/drawing/2014/main" id="{C2FC4AB3-F9E3-0FF8-B84C-949E11912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1154" y="4221201"/>
                  <a:ext cx="3194797" cy="27458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Přímá spojnice se šipkou 96">
                  <a:extLst>
                    <a:ext uri="{FF2B5EF4-FFF2-40B4-BE49-F238E27FC236}">
                      <a16:creationId xmlns:a16="http://schemas.microsoft.com/office/drawing/2014/main" id="{7AADD9F4-57DF-5C5A-382C-EE74D9EFF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9305" y="2938386"/>
                  <a:ext cx="1330163" cy="10210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Přímá spojnice se šipkou 102">
                  <a:extLst>
                    <a:ext uri="{FF2B5EF4-FFF2-40B4-BE49-F238E27FC236}">
                      <a16:creationId xmlns:a16="http://schemas.microsoft.com/office/drawing/2014/main" id="{32EB8A1C-152A-16DF-83E5-4561AB7487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80957" y="4979701"/>
                  <a:ext cx="1654754" cy="72467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Přímá spojnice se šipkou 108">
                  <a:extLst>
                    <a:ext uri="{FF2B5EF4-FFF2-40B4-BE49-F238E27FC236}">
                      <a16:creationId xmlns:a16="http://schemas.microsoft.com/office/drawing/2014/main" id="{EFAADE09-2EEA-477F-D140-578409DF7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61166" y="2448200"/>
                  <a:ext cx="2160987" cy="5387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14" name="Přímá spojnice 113">
            <a:extLst>
              <a:ext uri="{FF2B5EF4-FFF2-40B4-BE49-F238E27FC236}">
                <a16:creationId xmlns:a16="http://schemas.microsoft.com/office/drawing/2014/main" id="{C962D708-FE5F-F29B-D789-83ED2121145A}"/>
              </a:ext>
            </a:extLst>
          </p:cNvPr>
          <p:cNvCxnSpPr/>
          <p:nvPr/>
        </p:nvCxnSpPr>
        <p:spPr>
          <a:xfrm>
            <a:off x="2067115" y="5816359"/>
            <a:ext cx="1620000" cy="1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nice 114">
            <a:extLst>
              <a:ext uri="{FF2B5EF4-FFF2-40B4-BE49-F238E27FC236}">
                <a16:creationId xmlns:a16="http://schemas.microsoft.com/office/drawing/2014/main" id="{EDB9AD4B-1D94-9692-355A-6B996D7C638D}"/>
              </a:ext>
            </a:extLst>
          </p:cNvPr>
          <p:cNvCxnSpPr/>
          <p:nvPr/>
        </p:nvCxnSpPr>
        <p:spPr>
          <a:xfrm>
            <a:off x="3709586" y="5833049"/>
            <a:ext cx="1620000" cy="1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115">
            <a:extLst>
              <a:ext uri="{FF2B5EF4-FFF2-40B4-BE49-F238E27FC236}">
                <a16:creationId xmlns:a16="http://schemas.microsoft.com/office/drawing/2014/main" id="{8752A4E2-6C91-67FD-ACB4-3601BBDF4823}"/>
              </a:ext>
            </a:extLst>
          </p:cNvPr>
          <p:cNvCxnSpPr/>
          <p:nvPr/>
        </p:nvCxnSpPr>
        <p:spPr>
          <a:xfrm>
            <a:off x="2088695" y="2388243"/>
            <a:ext cx="0" cy="16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Přímá spojnice 116">
            <a:extLst>
              <a:ext uri="{FF2B5EF4-FFF2-40B4-BE49-F238E27FC236}">
                <a16:creationId xmlns:a16="http://schemas.microsoft.com/office/drawing/2014/main" id="{F7D21A37-EFB6-B6B6-BB1E-612F66658073}"/>
              </a:ext>
            </a:extLst>
          </p:cNvPr>
          <p:cNvCxnSpPr/>
          <p:nvPr/>
        </p:nvCxnSpPr>
        <p:spPr>
          <a:xfrm>
            <a:off x="2088695" y="5816274"/>
            <a:ext cx="1620000" cy="1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60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0CF6FC-2210-A87F-F9BC-B986B9A27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524000" y="1602427"/>
            <a:ext cx="9144000" cy="4398325"/>
          </a:xfrm>
          <a:prstGeom prst="rect">
            <a:avLst/>
          </a:prstGeom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E45ECC46-7AAC-E893-70E7-A27235629EB7}"/>
              </a:ext>
            </a:extLst>
          </p:cNvPr>
          <p:cNvCxnSpPr>
            <a:cxnSpLocks/>
          </p:cNvCxnSpPr>
          <p:nvPr/>
        </p:nvCxnSpPr>
        <p:spPr>
          <a:xfrm>
            <a:off x="2225226" y="3970928"/>
            <a:ext cx="161735" cy="43481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0001C5A1-E1BE-B710-DDCA-83E4198966F3}"/>
              </a:ext>
            </a:extLst>
          </p:cNvPr>
          <p:cNvCxnSpPr>
            <a:cxnSpLocks/>
          </p:cNvCxnSpPr>
          <p:nvPr/>
        </p:nvCxnSpPr>
        <p:spPr>
          <a:xfrm>
            <a:off x="2386961" y="4027272"/>
            <a:ext cx="378521" cy="37056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C39F5A58-21DF-62BE-42A3-6E338FF29C1D}"/>
              </a:ext>
            </a:extLst>
          </p:cNvPr>
          <p:cNvCxnSpPr>
            <a:cxnSpLocks/>
          </p:cNvCxnSpPr>
          <p:nvPr/>
        </p:nvCxnSpPr>
        <p:spPr>
          <a:xfrm flipV="1">
            <a:off x="2348156" y="4005192"/>
            <a:ext cx="434075" cy="1539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D10C849E-787F-3F09-7818-384EA278FC23}"/>
              </a:ext>
            </a:extLst>
          </p:cNvPr>
          <p:cNvCxnSpPr>
            <a:cxnSpLocks/>
          </p:cNvCxnSpPr>
          <p:nvPr/>
        </p:nvCxnSpPr>
        <p:spPr>
          <a:xfrm flipH="1" flipV="1">
            <a:off x="1454540" y="4054553"/>
            <a:ext cx="242673" cy="5304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EE664C27-1E43-EAF8-7DD7-0E720D50BEC3}"/>
              </a:ext>
            </a:extLst>
          </p:cNvPr>
          <p:cNvCxnSpPr/>
          <p:nvPr/>
        </p:nvCxnSpPr>
        <p:spPr>
          <a:xfrm flipV="1">
            <a:off x="1697213" y="3970927"/>
            <a:ext cx="528012" cy="142538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46D15F43-76C0-BDE9-C8CB-77CBE18384B8}"/>
              </a:ext>
            </a:extLst>
          </p:cNvPr>
          <p:cNvCxnSpPr>
            <a:cxnSpLocks/>
          </p:cNvCxnSpPr>
          <p:nvPr/>
        </p:nvCxnSpPr>
        <p:spPr>
          <a:xfrm>
            <a:off x="1675656" y="4113465"/>
            <a:ext cx="9314" cy="31038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66ECDF3A-CBD2-1319-6782-184ABFD393E1}"/>
              </a:ext>
            </a:extLst>
          </p:cNvPr>
          <p:cNvCxnSpPr>
            <a:cxnSpLocks/>
          </p:cNvCxnSpPr>
          <p:nvPr/>
        </p:nvCxnSpPr>
        <p:spPr>
          <a:xfrm>
            <a:off x="1684254" y="4107597"/>
            <a:ext cx="561458" cy="41975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D8A533F4-F3B6-21F7-0D58-12815FB4A0AE}"/>
              </a:ext>
            </a:extLst>
          </p:cNvPr>
          <p:cNvCxnSpPr>
            <a:cxnSpLocks/>
          </p:cNvCxnSpPr>
          <p:nvPr/>
        </p:nvCxnSpPr>
        <p:spPr>
          <a:xfrm>
            <a:off x="2028018" y="4871485"/>
            <a:ext cx="1046222" cy="667838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B795F805-ACCD-DFBE-DF39-8B455E4B206C}"/>
              </a:ext>
            </a:extLst>
          </p:cNvPr>
          <p:cNvCxnSpPr>
            <a:cxnSpLocks/>
          </p:cNvCxnSpPr>
          <p:nvPr/>
        </p:nvCxnSpPr>
        <p:spPr>
          <a:xfrm>
            <a:off x="1675656" y="4429717"/>
            <a:ext cx="352362" cy="44228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5BCE7464-E5A2-C1CA-9338-F92DFFB16782}"/>
              </a:ext>
            </a:extLst>
          </p:cNvPr>
          <p:cNvCxnSpPr>
            <a:cxnSpLocks/>
          </p:cNvCxnSpPr>
          <p:nvPr/>
        </p:nvCxnSpPr>
        <p:spPr>
          <a:xfrm flipV="1">
            <a:off x="3084550" y="4171301"/>
            <a:ext cx="2199886" cy="133793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F1BBA770-2267-DE69-92AF-F3A0364626B2}"/>
              </a:ext>
            </a:extLst>
          </p:cNvPr>
          <p:cNvCxnSpPr>
            <a:cxnSpLocks/>
          </p:cNvCxnSpPr>
          <p:nvPr/>
        </p:nvCxnSpPr>
        <p:spPr>
          <a:xfrm>
            <a:off x="2775801" y="3978286"/>
            <a:ext cx="2396098" cy="20594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FCD5AB9C-3465-8917-D1CE-D830475F4497}"/>
              </a:ext>
            </a:extLst>
          </p:cNvPr>
          <p:cNvCxnSpPr>
            <a:cxnSpLocks/>
          </p:cNvCxnSpPr>
          <p:nvPr/>
        </p:nvCxnSpPr>
        <p:spPr>
          <a:xfrm flipV="1">
            <a:off x="1971915" y="3016176"/>
            <a:ext cx="997622" cy="765819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A9875268-2DF4-4088-1BF5-28BA52ABD42A}"/>
              </a:ext>
            </a:extLst>
          </p:cNvPr>
          <p:cNvCxnSpPr>
            <a:cxnSpLocks/>
          </p:cNvCxnSpPr>
          <p:nvPr/>
        </p:nvCxnSpPr>
        <p:spPr>
          <a:xfrm>
            <a:off x="2213153" y="4547162"/>
            <a:ext cx="1241066" cy="54350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AE18AB97-AF46-B1F9-CC1F-11672D05FCE2}"/>
              </a:ext>
            </a:extLst>
          </p:cNvPr>
          <p:cNvCxnSpPr>
            <a:cxnSpLocks/>
          </p:cNvCxnSpPr>
          <p:nvPr/>
        </p:nvCxnSpPr>
        <p:spPr>
          <a:xfrm flipV="1">
            <a:off x="2948311" y="2648537"/>
            <a:ext cx="1620740" cy="404099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9EEC93A0-18ED-A99F-8AE4-B2048BDFCAA7}"/>
              </a:ext>
            </a:extLst>
          </p:cNvPr>
          <p:cNvSpPr txBox="1"/>
          <p:nvPr/>
        </p:nvSpPr>
        <p:spPr>
          <a:xfrm>
            <a:off x="9475100" y="904324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MODIS</a:t>
            </a: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2CCAF007-5432-2AF2-0C81-D66983F83285}"/>
              </a:ext>
            </a:extLst>
          </p:cNvPr>
          <p:cNvSpPr/>
          <p:nvPr/>
        </p:nvSpPr>
        <p:spPr>
          <a:xfrm>
            <a:off x="9469647" y="869840"/>
            <a:ext cx="635675" cy="34596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52DBEF54-647B-947E-BCA9-2A93BF6758DC}"/>
              </a:ext>
            </a:extLst>
          </p:cNvPr>
          <p:cNvSpPr txBox="1"/>
          <p:nvPr/>
        </p:nvSpPr>
        <p:spPr>
          <a:xfrm>
            <a:off x="7636971" y="921388"/>
            <a:ext cx="494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VIIRS</a:t>
            </a:r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35A38496-7DA6-8558-775D-8C2A9E99353E}"/>
              </a:ext>
            </a:extLst>
          </p:cNvPr>
          <p:cNvSpPr/>
          <p:nvPr/>
        </p:nvSpPr>
        <p:spPr>
          <a:xfrm>
            <a:off x="7520333" y="869840"/>
            <a:ext cx="727787" cy="345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4627F3D9-2E00-C0BD-5A93-C23038404D46}"/>
              </a:ext>
            </a:extLst>
          </p:cNvPr>
          <p:cNvCxnSpPr>
            <a:cxnSpLocks/>
          </p:cNvCxnSpPr>
          <p:nvPr/>
        </p:nvCxnSpPr>
        <p:spPr>
          <a:xfrm>
            <a:off x="9513350" y="1473495"/>
            <a:ext cx="6102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6248664C-B809-A95C-C584-F9C4D088A492}"/>
              </a:ext>
            </a:extLst>
          </p:cNvPr>
          <p:cNvSpPr txBox="1"/>
          <p:nvPr/>
        </p:nvSpPr>
        <p:spPr>
          <a:xfrm>
            <a:off x="9272044" y="1172780"/>
            <a:ext cx="11433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Předchozí dny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506CB0FD-5435-4B8B-EEEE-243C83AC3E65}"/>
              </a:ext>
            </a:extLst>
          </p:cNvPr>
          <p:cNvSpPr txBox="1"/>
          <p:nvPr/>
        </p:nvSpPr>
        <p:spPr>
          <a:xfrm>
            <a:off x="7533564" y="1196496"/>
            <a:ext cx="1143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Stávající den</a:t>
            </a:r>
          </a:p>
        </p:txBody>
      </p: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13D33565-DBB4-5645-6A7B-0890A7D48B86}"/>
              </a:ext>
            </a:extLst>
          </p:cNvPr>
          <p:cNvCxnSpPr/>
          <p:nvPr/>
        </p:nvCxnSpPr>
        <p:spPr>
          <a:xfrm>
            <a:off x="7749813" y="1473503"/>
            <a:ext cx="61027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5C83D069-73AB-E894-A10B-330B740F9CF1}"/>
              </a:ext>
            </a:extLst>
          </p:cNvPr>
          <p:cNvSpPr txBox="1"/>
          <p:nvPr/>
        </p:nvSpPr>
        <p:spPr>
          <a:xfrm>
            <a:off x="5619647" y="1006500"/>
            <a:ext cx="112562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26.7.2022</a:t>
            </a:r>
          </a:p>
        </p:txBody>
      </p:sp>
      <p:sp>
        <p:nvSpPr>
          <p:cNvPr id="49" name="Ovál 48">
            <a:extLst>
              <a:ext uri="{FF2B5EF4-FFF2-40B4-BE49-F238E27FC236}">
                <a16:creationId xmlns:a16="http://schemas.microsoft.com/office/drawing/2014/main" id="{DB847ABC-C6E0-4498-3103-430C899A8797}"/>
              </a:ext>
            </a:extLst>
          </p:cNvPr>
          <p:cNvSpPr/>
          <p:nvPr/>
        </p:nvSpPr>
        <p:spPr>
          <a:xfrm>
            <a:off x="5692946" y="4840269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103C633F-9EA9-9FA8-F5E5-5FFF68BD111C}"/>
              </a:ext>
            </a:extLst>
          </p:cNvPr>
          <p:cNvSpPr txBox="1"/>
          <p:nvPr/>
        </p:nvSpPr>
        <p:spPr>
          <a:xfrm rot="4939205">
            <a:off x="6108583" y="4941991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01:11</a:t>
            </a:r>
          </a:p>
        </p:txBody>
      </p: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3BA9A417-8687-CDF2-B47B-4FFA70318523}"/>
              </a:ext>
            </a:extLst>
          </p:cNvPr>
          <p:cNvCxnSpPr>
            <a:cxnSpLocks/>
          </p:cNvCxnSpPr>
          <p:nvPr/>
        </p:nvCxnSpPr>
        <p:spPr>
          <a:xfrm>
            <a:off x="3025902" y="5539324"/>
            <a:ext cx="2818638" cy="1939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ál 50">
            <a:extLst>
              <a:ext uri="{FF2B5EF4-FFF2-40B4-BE49-F238E27FC236}">
                <a16:creationId xmlns:a16="http://schemas.microsoft.com/office/drawing/2014/main" id="{FF45BCFD-8D71-8646-89EF-726960CD1E21}"/>
              </a:ext>
            </a:extLst>
          </p:cNvPr>
          <p:cNvSpPr/>
          <p:nvPr/>
        </p:nvSpPr>
        <p:spPr>
          <a:xfrm>
            <a:off x="5553342" y="5422729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8B733FE7-0A69-F310-AA78-74B26E2E45C9}"/>
              </a:ext>
            </a:extLst>
          </p:cNvPr>
          <p:cNvSpPr/>
          <p:nvPr/>
        </p:nvSpPr>
        <p:spPr>
          <a:xfrm>
            <a:off x="4341511" y="2679104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53" name="Přímá spojnice se šipkou 52">
            <a:extLst>
              <a:ext uri="{FF2B5EF4-FFF2-40B4-BE49-F238E27FC236}">
                <a16:creationId xmlns:a16="http://schemas.microsoft.com/office/drawing/2014/main" id="{86FF971A-E6A2-8401-2AB4-6B40256EBE3D}"/>
              </a:ext>
            </a:extLst>
          </p:cNvPr>
          <p:cNvCxnSpPr>
            <a:cxnSpLocks/>
          </p:cNvCxnSpPr>
          <p:nvPr/>
        </p:nvCxnSpPr>
        <p:spPr>
          <a:xfrm>
            <a:off x="3454220" y="3273104"/>
            <a:ext cx="3051375" cy="15589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D826D461-D788-9C8C-0E43-228308683DEE}"/>
              </a:ext>
            </a:extLst>
          </p:cNvPr>
          <p:cNvCxnSpPr>
            <a:cxnSpLocks/>
          </p:cNvCxnSpPr>
          <p:nvPr/>
        </p:nvCxnSpPr>
        <p:spPr>
          <a:xfrm>
            <a:off x="3216926" y="3858004"/>
            <a:ext cx="3658068" cy="30388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D7EE7A06-B2AF-F52F-6F27-74EECC1F367E}"/>
              </a:ext>
            </a:extLst>
          </p:cNvPr>
          <p:cNvCxnSpPr>
            <a:cxnSpLocks/>
          </p:cNvCxnSpPr>
          <p:nvPr/>
        </p:nvCxnSpPr>
        <p:spPr>
          <a:xfrm>
            <a:off x="3636878" y="4503534"/>
            <a:ext cx="3180835" cy="20487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ál 55">
            <a:extLst>
              <a:ext uri="{FF2B5EF4-FFF2-40B4-BE49-F238E27FC236}">
                <a16:creationId xmlns:a16="http://schemas.microsoft.com/office/drawing/2014/main" id="{52BC79E2-A4F2-6AC8-4D2C-952B88E8B164}"/>
              </a:ext>
            </a:extLst>
          </p:cNvPr>
          <p:cNvSpPr/>
          <p:nvPr/>
        </p:nvSpPr>
        <p:spPr>
          <a:xfrm>
            <a:off x="5248446" y="2198227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27F9D2A0-1355-E2F3-C2AD-69D7C993AE06}"/>
              </a:ext>
            </a:extLst>
          </p:cNvPr>
          <p:cNvSpPr/>
          <p:nvPr/>
        </p:nvSpPr>
        <p:spPr>
          <a:xfrm>
            <a:off x="5982548" y="2587061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58" name="Přímá spojnice se šipkou 57">
            <a:extLst>
              <a:ext uri="{FF2B5EF4-FFF2-40B4-BE49-F238E27FC236}">
                <a16:creationId xmlns:a16="http://schemas.microsoft.com/office/drawing/2014/main" id="{CFECAD3D-279E-570E-13CF-6BA47335E864}"/>
              </a:ext>
            </a:extLst>
          </p:cNvPr>
          <p:cNvCxnSpPr>
            <a:cxnSpLocks/>
          </p:cNvCxnSpPr>
          <p:nvPr/>
        </p:nvCxnSpPr>
        <p:spPr>
          <a:xfrm>
            <a:off x="4569052" y="2648536"/>
            <a:ext cx="1780505" cy="878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>
            <a:extLst>
              <a:ext uri="{FF2B5EF4-FFF2-40B4-BE49-F238E27FC236}">
                <a16:creationId xmlns:a16="http://schemas.microsoft.com/office/drawing/2014/main" id="{F8578AE1-7E46-786C-C16B-C315AB069BF0}"/>
              </a:ext>
            </a:extLst>
          </p:cNvPr>
          <p:cNvCxnSpPr>
            <a:cxnSpLocks/>
          </p:cNvCxnSpPr>
          <p:nvPr/>
        </p:nvCxnSpPr>
        <p:spPr>
          <a:xfrm flipV="1">
            <a:off x="4741825" y="2209290"/>
            <a:ext cx="430075" cy="66113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ál 66">
            <a:extLst>
              <a:ext uri="{FF2B5EF4-FFF2-40B4-BE49-F238E27FC236}">
                <a16:creationId xmlns:a16="http://schemas.microsoft.com/office/drawing/2014/main" id="{46CB53A6-0691-812B-C4EA-A61B5FA73581}"/>
              </a:ext>
            </a:extLst>
          </p:cNvPr>
          <p:cNvSpPr/>
          <p:nvPr/>
        </p:nvSpPr>
        <p:spPr>
          <a:xfrm>
            <a:off x="4811345" y="1617380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2A463132-51DA-6EF6-2F98-210FD127992E}"/>
              </a:ext>
            </a:extLst>
          </p:cNvPr>
          <p:cNvSpPr txBox="1"/>
          <p:nvPr/>
        </p:nvSpPr>
        <p:spPr>
          <a:xfrm>
            <a:off x="4822999" y="1436519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11:49</a:t>
            </a:r>
          </a:p>
        </p:txBody>
      </p:sp>
      <p:sp>
        <p:nvSpPr>
          <p:cNvPr id="72" name="Ovál 71">
            <a:extLst>
              <a:ext uri="{FF2B5EF4-FFF2-40B4-BE49-F238E27FC236}">
                <a16:creationId xmlns:a16="http://schemas.microsoft.com/office/drawing/2014/main" id="{11CF09C1-0CCB-B478-E9E3-D5D448698B4F}"/>
              </a:ext>
            </a:extLst>
          </p:cNvPr>
          <p:cNvSpPr/>
          <p:nvPr/>
        </p:nvSpPr>
        <p:spPr>
          <a:xfrm>
            <a:off x="6158375" y="3143678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405B9203-A8D8-742F-6C57-FF27238F921C}"/>
              </a:ext>
            </a:extLst>
          </p:cNvPr>
          <p:cNvSpPr txBox="1"/>
          <p:nvPr/>
        </p:nvSpPr>
        <p:spPr>
          <a:xfrm rot="3312451">
            <a:off x="6537607" y="3112431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01:11</a:t>
            </a:r>
          </a:p>
        </p:txBody>
      </p:sp>
      <p:sp>
        <p:nvSpPr>
          <p:cNvPr id="74" name="Ovál 73">
            <a:extLst>
              <a:ext uri="{FF2B5EF4-FFF2-40B4-BE49-F238E27FC236}">
                <a16:creationId xmlns:a16="http://schemas.microsoft.com/office/drawing/2014/main" id="{0D49A905-5DF4-E620-65FF-71193620EA4C}"/>
              </a:ext>
            </a:extLst>
          </p:cNvPr>
          <p:cNvSpPr/>
          <p:nvPr/>
        </p:nvSpPr>
        <p:spPr>
          <a:xfrm>
            <a:off x="2857322" y="3551405"/>
            <a:ext cx="594000" cy="59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C809B7F9-F652-A8B8-AF85-11CA1840B333}"/>
              </a:ext>
            </a:extLst>
          </p:cNvPr>
          <p:cNvSpPr txBox="1"/>
          <p:nvPr/>
        </p:nvSpPr>
        <p:spPr>
          <a:xfrm rot="2411548">
            <a:off x="3145187" y="3428181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01:11</a:t>
            </a:r>
          </a:p>
        </p:txBody>
      </p:sp>
    </p:spTree>
    <p:extLst>
      <p:ext uri="{BB962C8B-B14F-4D97-AF65-F5344CB8AC3E}">
        <p14:creationId xmlns:p14="http://schemas.microsoft.com/office/powerpoint/2010/main" val="512653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9632A8-6EF8-BE02-9C83-67997209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22</a:t>
            </a:fld>
            <a:endParaRPr lang="cs-CZ"/>
          </a:p>
        </p:txBody>
      </p:sp>
      <p:pic>
        <p:nvPicPr>
          <p:cNvPr id="5122" name="Picture 2" descr="Ničivý požár se nemusí opakovat, říká český klimatolog Radim Tolasz -  CzechCrunch">
            <a:extLst>
              <a:ext uri="{FF2B5EF4-FFF2-40B4-BE49-F238E27FC236}">
                <a16:creationId xmlns:a16="http://schemas.microsoft.com/office/drawing/2014/main" id="{CF5406BD-6063-66FA-9AD8-8319D1B82D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628" y="1840129"/>
            <a:ext cx="3764252" cy="18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lná slova oheň neuhasí. České Švýcarsko nejdřív zničil kůrovec, teď  obrovský požár | Reflex.cz">
            <a:extLst>
              <a:ext uri="{FF2B5EF4-FFF2-40B4-BE49-F238E27FC236}">
                <a16:creationId xmlns:a16="http://schemas.microsoft.com/office/drawing/2014/main" id="{1A413EB8-7CD3-67A3-F98F-CBF98EA3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146" y="1772698"/>
            <a:ext cx="3654562" cy="18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Škody v Českém Švýcarsku se jen v cestovním ruchu vyšplhaly na půl miliardy  korun. Pomoc přijde, zní z ministerstva - Forum24">
            <a:extLst>
              <a:ext uri="{FF2B5EF4-FFF2-40B4-BE49-F238E27FC236}">
                <a16:creationId xmlns:a16="http://schemas.microsoft.com/office/drawing/2014/main" id="{8E24F2F0-173B-547A-E3F8-613BFDB91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629" y="4044685"/>
            <a:ext cx="3764252" cy="224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ouř z rozsáhlého požáru v Českém Švýcarsku se šíří téměř po celé  republice. Oheň zatím míří do Německa | Hospodářské noviny (HN.cz)">
            <a:extLst>
              <a:ext uri="{FF2B5EF4-FFF2-40B4-BE49-F238E27FC236}">
                <a16:creationId xmlns:a16="http://schemas.microsoft.com/office/drawing/2014/main" id="{1FCB7C2E-778E-EFCC-EAAA-940A6E0A0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643" y="3899102"/>
            <a:ext cx="3654562" cy="222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ožár v obci Mezná: „Prostě to nešlo,“ Hasiči se museli stáhnout">
            <a:extLst>
              <a:ext uri="{FF2B5EF4-FFF2-40B4-BE49-F238E27FC236}">
                <a16:creationId xmlns:a16="http://schemas.microsoft.com/office/drawing/2014/main" id="{DEB0DDC8-08C0-BBD1-1C67-9BF3D1FB2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521" y="2402860"/>
            <a:ext cx="5218011" cy="34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D2193E-7440-C089-88E7-5B408834C8B6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4835" y="6376150"/>
            <a:ext cx="1070939" cy="3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CF77A4-8CF4-F710-0759-2B9805C33F56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4179" y="6281954"/>
            <a:ext cx="2628900" cy="530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57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71B856-9B74-A0E1-AF5A-C4B47DE50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414463"/>
            <a:ext cx="9144000" cy="4496990"/>
          </a:xfrm>
          <a:prstGeom prst="rect">
            <a:avLst/>
          </a:prstGeom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3DB1D0C7-4D5B-3194-389B-CCD91EE89570}"/>
              </a:ext>
            </a:extLst>
          </p:cNvPr>
          <p:cNvSpPr txBox="1"/>
          <p:nvPr/>
        </p:nvSpPr>
        <p:spPr>
          <a:xfrm>
            <a:off x="5653936" y="1241338"/>
            <a:ext cx="14302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27-28.7.2022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51A3F05-5B17-D441-641B-999769E19A82}"/>
              </a:ext>
            </a:extLst>
          </p:cNvPr>
          <p:cNvSpPr txBox="1"/>
          <p:nvPr/>
        </p:nvSpPr>
        <p:spPr>
          <a:xfrm>
            <a:off x="9475100" y="904324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MODIS</a:t>
            </a:r>
          </a:p>
        </p:txBody>
      </p:sp>
      <p:sp>
        <p:nvSpPr>
          <p:cNvPr id="49" name="Ovál 48">
            <a:extLst>
              <a:ext uri="{FF2B5EF4-FFF2-40B4-BE49-F238E27FC236}">
                <a16:creationId xmlns:a16="http://schemas.microsoft.com/office/drawing/2014/main" id="{0D3412A1-4276-6BA5-DAD5-3D99EC3F93C6}"/>
              </a:ext>
            </a:extLst>
          </p:cNvPr>
          <p:cNvSpPr/>
          <p:nvPr/>
        </p:nvSpPr>
        <p:spPr>
          <a:xfrm>
            <a:off x="9469647" y="869840"/>
            <a:ext cx="635675" cy="34596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D8CC5985-88CF-94FC-82C6-FC9F6480A2DD}"/>
              </a:ext>
            </a:extLst>
          </p:cNvPr>
          <p:cNvSpPr txBox="1"/>
          <p:nvPr/>
        </p:nvSpPr>
        <p:spPr>
          <a:xfrm>
            <a:off x="7636971" y="921388"/>
            <a:ext cx="494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VIIRS</a:t>
            </a:r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41434E0B-CD04-D932-51F7-194980EEFA72}"/>
              </a:ext>
            </a:extLst>
          </p:cNvPr>
          <p:cNvSpPr/>
          <p:nvPr/>
        </p:nvSpPr>
        <p:spPr>
          <a:xfrm>
            <a:off x="7520333" y="869840"/>
            <a:ext cx="727787" cy="345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52" name="Přímá spojnice se šipkou 51">
            <a:extLst>
              <a:ext uri="{FF2B5EF4-FFF2-40B4-BE49-F238E27FC236}">
                <a16:creationId xmlns:a16="http://schemas.microsoft.com/office/drawing/2014/main" id="{90235F71-512F-FD99-2F94-EEAC8292C54A}"/>
              </a:ext>
            </a:extLst>
          </p:cNvPr>
          <p:cNvCxnSpPr>
            <a:cxnSpLocks/>
          </p:cNvCxnSpPr>
          <p:nvPr/>
        </p:nvCxnSpPr>
        <p:spPr>
          <a:xfrm>
            <a:off x="9513350" y="1473495"/>
            <a:ext cx="6102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BA95ADB1-937D-1691-6B9A-5DBB1130362F}"/>
              </a:ext>
            </a:extLst>
          </p:cNvPr>
          <p:cNvSpPr txBox="1"/>
          <p:nvPr/>
        </p:nvSpPr>
        <p:spPr>
          <a:xfrm>
            <a:off x="9272044" y="1172780"/>
            <a:ext cx="11433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Předchozí dny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08BAF959-8CD0-8C62-E07D-88BFD1D55CF7}"/>
              </a:ext>
            </a:extLst>
          </p:cNvPr>
          <p:cNvSpPr txBox="1"/>
          <p:nvPr/>
        </p:nvSpPr>
        <p:spPr>
          <a:xfrm>
            <a:off x="7533564" y="1196496"/>
            <a:ext cx="1143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Stávající den</a:t>
            </a:r>
          </a:p>
        </p:txBody>
      </p: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73C68DB9-0B21-AC50-9797-63C8B67BA865}"/>
              </a:ext>
            </a:extLst>
          </p:cNvPr>
          <p:cNvCxnSpPr/>
          <p:nvPr/>
        </p:nvCxnSpPr>
        <p:spPr>
          <a:xfrm>
            <a:off x="7749813" y="1473503"/>
            <a:ext cx="61027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ál 55">
            <a:extLst>
              <a:ext uri="{FF2B5EF4-FFF2-40B4-BE49-F238E27FC236}">
                <a16:creationId xmlns:a16="http://schemas.microsoft.com/office/drawing/2014/main" id="{D9B2A70A-C9CA-9737-9E69-8FCB61853782}"/>
              </a:ext>
            </a:extLst>
          </p:cNvPr>
          <p:cNvSpPr/>
          <p:nvPr/>
        </p:nvSpPr>
        <p:spPr>
          <a:xfrm>
            <a:off x="5825490" y="3321405"/>
            <a:ext cx="756000" cy="756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9" name="Ovál 58">
            <a:extLst>
              <a:ext uri="{FF2B5EF4-FFF2-40B4-BE49-F238E27FC236}">
                <a16:creationId xmlns:a16="http://schemas.microsoft.com/office/drawing/2014/main" id="{6ACC5233-50C2-07F6-6108-854F8C4EDF19}"/>
              </a:ext>
            </a:extLst>
          </p:cNvPr>
          <p:cNvSpPr/>
          <p:nvPr/>
        </p:nvSpPr>
        <p:spPr>
          <a:xfrm>
            <a:off x="6344750" y="2723235"/>
            <a:ext cx="756000" cy="756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0" name="Ovál 59">
            <a:extLst>
              <a:ext uri="{FF2B5EF4-FFF2-40B4-BE49-F238E27FC236}">
                <a16:creationId xmlns:a16="http://schemas.microsoft.com/office/drawing/2014/main" id="{45CC948C-185C-ED78-D189-B4D84FD55471}"/>
              </a:ext>
            </a:extLst>
          </p:cNvPr>
          <p:cNvSpPr/>
          <p:nvPr/>
        </p:nvSpPr>
        <p:spPr>
          <a:xfrm>
            <a:off x="7492118" y="2558470"/>
            <a:ext cx="756000" cy="756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C0A60C0D-9EDA-589F-C689-3CF60A28AABA}"/>
              </a:ext>
            </a:extLst>
          </p:cNvPr>
          <p:cNvSpPr/>
          <p:nvPr/>
        </p:nvSpPr>
        <p:spPr>
          <a:xfrm>
            <a:off x="6930949" y="2937130"/>
            <a:ext cx="756000" cy="756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2" name="Ovál 61">
            <a:extLst>
              <a:ext uri="{FF2B5EF4-FFF2-40B4-BE49-F238E27FC236}">
                <a16:creationId xmlns:a16="http://schemas.microsoft.com/office/drawing/2014/main" id="{A416BA4E-796C-64A9-A38F-814183001CDD}"/>
              </a:ext>
            </a:extLst>
          </p:cNvPr>
          <p:cNvSpPr/>
          <p:nvPr/>
        </p:nvSpPr>
        <p:spPr>
          <a:xfrm>
            <a:off x="5083667" y="2266720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978933B8-6BB9-3DF3-9F79-681A1D0890B3}"/>
              </a:ext>
            </a:extLst>
          </p:cNvPr>
          <p:cNvCxnSpPr/>
          <p:nvPr/>
        </p:nvCxnSpPr>
        <p:spPr>
          <a:xfrm>
            <a:off x="3181350" y="5284470"/>
            <a:ext cx="361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A10DF4-33E3-DD80-7B59-7C3124D9A218}"/>
              </a:ext>
            </a:extLst>
          </p:cNvPr>
          <p:cNvSpPr txBox="1"/>
          <p:nvPr/>
        </p:nvSpPr>
        <p:spPr>
          <a:xfrm rot="2135596">
            <a:off x="5165238" y="2159146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sp>
        <p:nvSpPr>
          <p:cNvPr id="66" name="Ovál 65">
            <a:extLst>
              <a:ext uri="{FF2B5EF4-FFF2-40B4-BE49-F238E27FC236}">
                <a16:creationId xmlns:a16="http://schemas.microsoft.com/office/drawing/2014/main" id="{CF1AD1FA-3F3B-E260-52CA-57DEB34BB3CE}"/>
              </a:ext>
            </a:extLst>
          </p:cNvPr>
          <p:cNvSpPr/>
          <p:nvPr/>
        </p:nvSpPr>
        <p:spPr>
          <a:xfrm>
            <a:off x="3734927" y="3593535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B7D2CBDD-B511-818F-26B0-F342BBB8C2FC}"/>
              </a:ext>
            </a:extLst>
          </p:cNvPr>
          <p:cNvSpPr txBox="1"/>
          <p:nvPr/>
        </p:nvSpPr>
        <p:spPr>
          <a:xfrm rot="1128516">
            <a:off x="3725824" y="3431640"/>
            <a:ext cx="41710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88" dirty="0"/>
              <a:t>01:24</a:t>
            </a:r>
          </a:p>
        </p:txBody>
      </p:sp>
      <p:sp>
        <p:nvSpPr>
          <p:cNvPr id="68" name="Ovál 67">
            <a:extLst>
              <a:ext uri="{FF2B5EF4-FFF2-40B4-BE49-F238E27FC236}">
                <a16:creationId xmlns:a16="http://schemas.microsoft.com/office/drawing/2014/main" id="{87B6D92C-F1F1-6D61-C365-91D8EC5625E2}"/>
              </a:ext>
            </a:extLst>
          </p:cNvPr>
          <p:cNvSpPr/>
          <p:nvPr/>
        </p:nvSpPr>
        <p:spPr>
          <a:xfrm>
            <a:off x="5381645" y="2354828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9" name="Ovál 68">
            <a:extLst>
              <a:ext uri="{FF2B5EF4-FFF2-40B4-BE49-F238E27FC236}">
                <a16:creationId xmlns:a16="http://schemas.microsoft.com/office/drawing/2014/main" id="{D197196C-E357-043D-3D79-AADE2F7D8E2F}"/>
              </a:ext>
            </a:extLst>
          </p:cNvPr>
          <p:cNvSpPr/>
          <p:nvPr/>
        </p:nvSpPr>
        <p:spPr>
          <a:xfrm>
            <a:off x="5308457" y="2632480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70" name="Ovál 69">
            <a:extLst>
              <a:ext uri="{FF2B5EF4-FFF2-40B4-BE49-F238E27FC236}">
                <a16:creationId xmlns:a16="http://schemas.microsoft.com/office/drawing/2014/main" id="{57608EFE-6FE3-C5EC-C44D-0EFA03F99162}"/>
              </a:ext>
            </a:extLst>
          </p:cNvPr>
          <p:cNvSpPr/>
          <p:nvPr/>
        </p:nvSpPr>
        <p:spPr>
          <a:xfrm>
            <a:off x="6108509" y="2986810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294C6640-9E5B-80B9-660F-428347E1A9AF}"/>
              </a:ext>
            </a:extLst>
          </p:cNvPr>
          <p:cNvSpPr txBox="1"/>
          <p:nvPr/>
        </p:nvSpPr>
        <p:spPr>
          <a:xfrm rot="2135596">
            <a:off x="5471580" y="2274431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5A4CFC5F-30C0-99DE-D4D7-744AF272B4FC}"/>
              </a:ext>
            </a:extLst>
          </p:cNvPr>
          <p:cNvSpPr txBox="1"/>
          <p:nvPr/>
        </p:nvSpPr>
        <p:spPr>
          <a:xfrm rot="4667796">
            <a:off x="5441416" y="2638542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C35CD6CA-7D01-F525-E722-CF1B01F4743C}"/>
              </a:ext>
            </a:extLst>
          </p:cNvPr>
          <p:cNvSpPr txBox="1"/>
          <p:nvPr/>
        </p:nvSpPr>
        <p:spPr>
          <a:xfrm>
            <a:off x="6120739" y="2863738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11:10</a:t>
            </a:r>
          </a:p>
        </p:txBody>
      </p:sp>
      <p:sp>
        <p:nvSpPr>
          <p:cNvPr id="74" name="Ovál 73">
            <a:extLst>
              <a:ext uri="{FF2B5EF4-FFF2-40B4-BE49-F238E27FC236}">
                <a16:creationId xmlns:a16="http://schemas.microsoft.com/office/drawing/2014/main" id="{D803F0BE-E8B8-CFF1-BD80-18C4A906EE24}"/>
              </a:ext>
            </a:extLst>
          </p:cNvPr>
          <p:cNvSpPr/>
          <p:nvPr/>
        </p:nvSpPr>
        <p:spPr>
          <a:xfrm>
            <a:off x="5902595" y="2811035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ED5D2FD6-C4E5-8647-9304-21D1308AE9CD}"/>
              </a:ext>
            </a:extLst>
          </p:cNvPr>
          <p:cNvSpPr txBox="1"/>
          <p:nvPr/>
        </p:nvSpPr>
        <p:spPr>
          <a:xfrm rot="2135596">
            <a:off x="5944814" y="2704407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sp>
        <p:nvSpPr>
          <p:cNvPr id="76" name="Ovál 75">
            <a:extLst>
              <a:ext uri="{FF2B5EF4-FFF2-40B4-BE49-F238E27FC236}">
                <a16:creationId xmlns:a16="http://schemas.microsoft.com/office/drawing/2014/main" id="{3ED71446-CD61-B0D9-CFE4-986EFADC2190}"/>
              </a:ext>
            </a:extLst>
          </p:cNvPr>
          <p:cNvSpPr/>
          <p:nvPr/>
        </p:nvSpPr>
        <p:spPr>
          <a:xfrm>
            <a:off x="5687450" y="2452590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7" name="TextovéPole 76">
            <a:extLst>
              <a:ext uri="{FF2B5EF4-FFF2-40B4-BE49-F238E27FC236}">
                <a16:creationId xmlns:a16="http://schemas.microsoft.com/office/drawing/2014/main" id="{47B1CAA8-76D9-06AD-6E48-C91AA90FA73E}"/>
              </a:ext>
            </a:extLst>
          </p:cNvPr>
          <p:cNvSpPr txBox="1"/>
          <p:nvPr/>
        </p:nvSpPr>
        <p:spPr>
          <a:xfrm rot="2135596">
            <a:off x="5776300" y="2357604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00F9838C-741F-713C-A9FB-49B9468DFFEA}"/>
              </a:ext>
            </a:extLst>
          </p:cNvPr>
          <p:cNvSpPr txBox="1"/>
          <p:nvPr/>
        </p:nvSpPr>
        <p:spPr>
          <a:xfrm rot="1311374">
            <a:off x="6541510" y="2829672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sp>
        <p:nvSpPr>
          <p:cNvPr id="79" name="Ovál 78">
            <a:extLst>
              <a:ext uri="{FF2B5EF4-FFF2-40B4-BE49-F238E27FC236}">
                <a16:creationId xmlns:a16="http://schemas.microsoft.com/office/drawing/2014/main" id="{AD6B0DEF-D904-838C-E621-EE6622D994AD}"/>
              </a:ext>
            </a:extLst>
          </p:cNvPr>
          <p:cNvSpPr/>
          <p:nvPr/>
        </p:nvSpPr>
        <p:spPr>
          <a:xfrm>
            <a:off x="6501500" y="2986810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80" name="Ovál 79">
            <a:extLst>
              <a:ext uri="{FF2B5EF4-FFF2-40B4-BE49-F238E27FC236}">
                <a16:creationId xmlns:a16="http://schemas.microsoft.com/office/drawing/2014/main" id="{94CFE377-0049-7009-BC61-5B463BBAB59D}"/>
              </a:ext>
            </a:extLst>
          </p:cNvPr>
          <p:cNvSpPr/>
          <p:nvPr/>
        </p:nvSpPr>
        <p:spPr>
          <a:xfrm>
            <a:off x="8459598" y="3538431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1" name="Ovál 80">
            <a:extLst>
              <a:ext uri="{FF2B5EF4-FFF2-40B4-BE49-F238E27FC236}">
                <a16:creationId xmlns:a16="http://schemas.microsoft.com/office/drawing/2014/main" id="{BABF4F94-EF41-1111-1B27-B5548D1139C1}"/>
              </a:ext>
            </a:extLst>
          </p:cNvPr>
          <p:cNvSpPr/>
          <p:nvPr/>
        </p:nvSpPr>
        <p:spPr>
          <a:xfrm>
            <a:off x="8627238" y="3633681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2" name="TextovéPole 81">
            <a:extLst>
              <a:ext uri="{FF2B5EF4-FFF2-40B4-BE49-F238E27FC236}">
                <a16:creationId xmlns:a16="http://schemas.microsoft.com/office/drawing/2014/main" id="{6A30F7BF-40ED-5093-04D0-C8F057BDF76F}"/>
              </a:ext>
            </a:extLst>
          </p:cNvPr>
          <p:cNvSpPr txBox="1"/>
          <p:nvPr/>
        </p:nvSpPr>
        <p:spPr>
          <a:xfrm rot="1854780">
            <a:off x="8709014" y="3518583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11:10</a:t>
            </a: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CBCF80C2-2CD0-9E1B-E5C0-373DCEA9F76B}"/>
              </a:ext>
            </a:extLst>
          </p:cNvPr>
          <p:cNvSpPr txBox="1"/>
          <p:nvPr/>
        </p:nvSpPr>
        <p:spPr>
          <a:xfrm rot="1007228">
            <a:off x="8447541" y="4135226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sp>
        <p:nvSpPr>
          <p:cNvPr id="84" name="Ovál 83">
            <a:extLst>
              <a:ext uri="{FF2B5EF4-FFF2-40B4-BE49-F238E27FC236}">
                <a16:creationId xmlns:a16="http://schemas.microsoft.com/office/drawing/2014/main" id="{CB716452-ECD8-6FD0-FAFB-5ACF42196F69}"/>
              </a:ext>
            </a:extLst>
          </p:cNvPr>
          <p:cNvSpPr/>
          <p:nvPr/>
        </p:nvSpPr>
        <p:spPr>
          <a:xfrm>
            <a:off x="8540540" y="3904688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5" name="Ovál 84">
            <a:extLst>
              <a:ext uri="{FF2B5EF4-FFF2-40B4-BE49-F238E27FC236}">
                <a16:creationId xmlns:a16="http://schemas.microsoft.com/office/drawing/2014/main" id="{99A99B93-9D30-DD60-6851-D7C5C145715E}"/>
              </a:ext>
            </a:extLst>
          </p:cNvPr>
          <p:cNvSpPr/>
          <p:nvPr/>
        </p:nvSpPr>
        <p:spPr>
          <a:xfrm>
            <a:off x="8223739" y="3144394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81A4198B-D30E-F997-0DFD-0C85356D5202}"/>
              </a:ext>
            </a:extLst>
          </p:cNvPr>
          <p:cNvSpPr txBox="1"/>
          <p:nvPr/>
        </p:nvSpPr>
        <p:spPr>
          <a:xfrm rot="1854780">
            <a:off x="8188699" y="3025421"/>
            <a:ext cx="5309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27.7. 23:44</a:t>
            </a:r>
          </a:p>
        </p:txBody>
      </p:sp>
      <p:sp>
        <p:nvSpPr>
          <p:cNvPr id="87" name="TextovéPole 86">
            <a:extLst>
              <a:ext uri="{FF2B5EF4-FFF2-40B4-BE49-F238E27FC236}">
                <a16:creationId xmlns:a16="http://schemas.microsoft.com/office/drawing/2014/main" id="{09F243F9-0761-5CCF-EDA5-EEE51F7D897C}"/>
              </a:ext>
            </a:extLst>
          </p:cNvPr>
          <p:cNvSpPr txBox="1"/>
          <p:nvPr/>
        </p:nvSpPr>
        <p:spPr>
          <a:xfrm rot="1854780">
            <a:off x="7542176" y="3773902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sp>
        <p:nvSpPr>
          <p:cNvPr id="88" name="Ovál 87">
            <a:extLst>
              <a:ext uri="{FF2B5EF4-FFF2-40B4-BE49-F238E27FC236}">
                <a16:creationId xmlns:a16="http://schemas.microsoft.com/office/drawing/2014/main" id="{A51B4D2F-0722-7AC0-30ED-FCC1C47C3C9B}"/>
              </a:ext>
            </a:extLst>
          </p:cNvPr>
          <p:cNvSpPr/>
          <p:nvPr/>
        </p:nvSpPr>
        <p:spPr>
          <a:xfrm>
            <a:off x="7662965" y="3563055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89" name="Ovál 88">
            <a:extLst>
              <a:ext uri="{FF2B5EF4-FFF2-40B4-BE49-F238E27FC236}">
                <a16:creationId xmlns:a16="http://schemas.microsoft.com/office/drawing/2014/main" id="{1FF23F35-793E-F5F2-DB1B-9F6C2D5ACCD2}"/>
              </a:ext>
            </a:extLst>
          </p:cNvPr>
          <p:cNvSpPr/>
          <p:nvPr/>
        </p:nvSpPr>
        <p:spPr>
          <a:xfrm>
            <a:off x="8632718" y="3001736"/>
            <a:ext cx="756000" cy="756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90" name="Ovál 89">
            <a:extLst>
              <a:ext uri="{FF2B5EF4-FFF2-40B4-BE49-F238E27FC236}">
                <a16:creationId xmlns:a16="http://schemas.microsoft.com/office/drawing/2014/main" id="{9141F7BD-7A4A-0D22-0E03-4CC9B2E2A45F}"/>
              </a:ext>
            </a:extLst>
          </p:cNvPr>
          <p:cNvSpPr/>
          <p:nvPr/>
        </p:nvSpPr>
        <p:spPr>
          <a:xfrm>
            <a:off x="7639442" y="4737254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91" name="TextovéPole 90">
            <a:extLst>
              <a:ext uri="{FF2B5EF4-FFF2-40B4-BE49-F238E27FC236}">
                <a16:creationId xmlns:a16="http://schemas.microsoft.com/office/drawing/2014/main" id="{FC816776-D2D8-4427-7474-4D4F00258159}"/>
              </a:ext>
            </a:extLst>
          </p:cNvPr>
          <p:cNvSpPr txBox="1"/>
          <p:nvPr/>
        </p:nvSpPr>
        <p:spPr>
          <a:xfrm rot="1007228">
            <a:off x="7651798" y="4613013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01:24</a:t>
            </a:r>
          </a:p>
        </p:txBody>
      </p:sp>
      <p:cxnSp>
        <p:nvCxnSpPr>
          <p:cNvPr id="92" name="Přímá spojnice se šipkou 91">
            <a:extLst>
              <a:ext uri="{FF2B5EF4-FFF2-40B4-BE49-F238E27FC236}">
                <a16:creationId xmlns:a16="http://schemas.microsoft.com/office/drawing/2014/main" id="{6292F3DE-C998-3076-25C2-8DEA3EE1FAD8}"/>
              </a:ext>
            </a:extLst>
          </p:cNvPr>
          <p:cNvCxnSpPr>
            <a:cxnSpLocks/>
          </p:cNvCxnSpPr>
          <p:nvPr/>
        </p:nvCxnSpPr>
        <p:spPr>
          <a:xfrm flipV="1">
            <a:off x="5381646" y="2615317"/>
            <a:ext cx="109642" cy="3381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se šipkou 95">
            <a:extLst>
              <a:ext uri="{FF2B5EF4-FFF2-40B4-BE49-F238E27FC236}">
                <a16:creationId xmlns:a16="http://schemas.microsoft.com/office/drawing/2014/main" id="{C448C612-1FC4-1E62-8245-A66BCF1D6984}"/>
              </a:ext>
            </a:extLst>
          </p:cNvPr>
          <p:cNvCxnSpPr>
            <a:cxnSpLocks/>
          </p:cNvCxnSpPr>
          <p:nvPr/>
        </p:nvCxnSpPr>
        <p:spPr>
          <a:xfrm flipH="1" flipV="1">
            <a:off x="5208731" y="2558491"/>
            <a:ext cx="162294" cy="39779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se šipkou 97">
            <a:extLst>
              <a:ext uri="{FF2B5EF4-FFF2-40B4-BE49-F238E27FC236}">
                <a16:creationId xmlns:a16="http://schemas.microsoft.com/office/drawing/2014/main" id="{3DDE1DBE-26ED-4DBA-6E4E-097C36DFF736}"/>
              </a:ext>
            </a:extLst>
          </p:cNvPr>
          <p:cNvCxnSpPr>
            <a:cxnSpLocks/>
          </p:cNvCxnSpPr>
          <p:nvPr/>
        </p:nvCxnSpPr>
        <p:spPr>
          <a:xfrm flipV="1">
            <a:off x="5377951" y="2752621"/>
            <a:ext cx="403833" cy="21435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nice se šipkou 101">
            <a:extLst>
              <a:ext uri="{FF2B5EF4-FFF2-40B4-BE49-F238E27FC236}">
                <a16:creationId xmlns:a16="http://schemas.microsoft.com/office/drawing/2014/main" id="{D3CEBD73-90E9-33A0-4AC5-6E0E153D72ED}"/>
              </a:ext>
            </a:extLst>
          </p:cNvPr>
          <p:cNvCxnSpPr>
            <a:cxnSpLocks/>
          </p:cNvCxnSpPr>
          <p:nvPr/>
        </p:nvCxnSpPr>
        <p:spPr>
          <a:xfrm flipV="1">
            <a:off x="5953316" y="3100300"/>
            <a:ext cx="142685" cy="2486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se šipkou 105">
            <a:extLst>
              <a:ext uri="{FF2B5EF4-FFF2-40B4-BE49-F238E27FC236}">
                <a16:creationId xmlns:a16="http://schemas.microsoft.com/office/drawing/2014/main" id="{8111B84F-00C9-314A-DDC7-F68FD1484E8B}"/>
              </a:ext>
            </a:extLst>
          </p:cNvPr>
          <p:cNvCxnSpPr>
            <a:cxnSpLocks/>
          </p:cNvCxnSpPr>
          <p:nvPr/>
        </p:nvCxnSpPr>
        <p:spPr>
          <a:xfrm flipV="1">
            <a:off x="6433566" y="3224646"/>
            <a:ext cx="401949" cy="40903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Přímá spojnice se šipkou 108">
            <a:extLst>
              <a:ext uri="{FF2B5EF4-FFF2-40B4-BE49-F238E27FC236}">
                <a16:creationId xmlns:a16="http://schemas.microsoft.com/office/drawing/2014/main" id="{C8B6595F-D74E-9FF3-EF3A-EE8CFD58272F}"/>
              </a:ext>
            </a:extLst>
          </p:cNvPr>
          <p:cNvCxnSpPr>
            <a:cxnSpLocks/>
          </p:cNvCxnSpPr>
          <p:nvPr/>
        </p:nvCxnSpPr>
        <p:spPr>
          <a:xfrm flipV="1">
            <a:off x="7028300" y="3055221"/>
            <a:ext cx="747493" cy="52062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Přímá spojnice se šipkou 112">
            <a:extLst>
              <a:ext uri="{FF2B5EF4-FFF2-40B4-BE49-F238E27FC236}">
                <a16:creationId xmlns:a16="http://schemas.microsoft.com/office/drawing/2014/main" id="{73BE30F6-31B6-02DD-6B34-5A89C1DA8498}"/>
              </a:ext>
            </a:extLst>
          </p:cNvPr>
          <p:cNvCxnSpPr>
            <a:cxnSpLocks/>
          </p:cNvCxnSpPr>
          <p:nvPr/>
        </p:nvCxnSpPr>
        <p:spPr>
          <a:xfrm flipV="1">
            <a:off x="7613462" y="3593536"/>
            <a:ext cx="791399" cy="1915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nice se šipkou 114">
            <a:extLst>
              <a:ext uri="{FF2B5EF4-FFF2-40B4-BE49-F238E27FC236}">
                <a16:creationId xmlns:a16="http://schemas.microsoft.com/office/drawing/2014/main" id="{F4975974-0EBE-57F3-E6A6-676EC1332B97}"/>
              </a:ext>
            </a:extLst>
          </p:cNvPr>
          <p:cNvCxnSpPr>
            <a:cxnSpLocks/>
          </p:cNvCxnSpPr>
          <p:nvPr/>
        </p:nvCxnSpPr>
        <p:spPr>
          <a:xfrm>
            <a:off x="7870119" y="3505992"/>
            <a:ext cx="893470" cy="3025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07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314E0EC9-7ACF-C937-1798-7F4FE1A39A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446910"/>
            <a:ext cx="9144000" cy="445859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0DDCF2F0-7DA2-1285-59D7-B375E3BB9CED}"/>
              </a:ext>
            </a:extLst>
          </p:cNvPr>
          <p:cNvSpPr/>
          <p:nvPr/>
        </p:nvSpPr>
        <p:spPr>
          <a:xfrm>
            <a:off x="4427654" y="2963333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6C47F2A-94DF-1CA5-FC8B-4879F4368D53}"/>
              </a:ext>
            </a:extLst>
          </p:cNvPr>
          <p:cNvSpPr txBox="1"/>
          <p:nvPr/>
        </p:nvSpPr>
        <p:spPr>
          <a:xfrm rot="1128516">
            <a:off x="4432366" y="2832670"/>
            <a:ext cx="41710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88" dirty="0"/>
              <a:t>01:07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8F43ED4-0B18-734A-8B32-A63C9DAD166F}"/>
              </a:ext>
            </a:extLst>
          </p:cNvPr>
          <p:cNvSpPr/>
          <p:nvPr/>
        </p:nvSpPr>
        <p:spPr>
          <a:xfrm>
            <a:off x="3670283" y="2193143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9B6DC23-3E24-97D0-3473-3A32076C7762}"/>
              </a:ext>
            </a:extLst>
          </p:cNvPr>
          <p:cNvSpPr txBox="1"/>
          <p:nvPr/>
        </p:nvSpPr>
        <p:spPr>
          <a:xfrm>
            <a:off x="5653937" y="1241338"/>
            <a:ext cx="112562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29.7.2022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8AA7BA7-3F18-4D9A-9841-8D56F8CE98B2}"/>
              </a:ext>
            </a:extLst>
          </p:cNvPr>
          <p:cNvSpPr txBox="1"/>
          <p:nvPr/>
        </p:nvSpPr>
        <p:spPr>
          <a:xfrm>
            <a:off x="9535421" y="1473502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MODIS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C85DC30-C3A3-3B88-6A1A-332C6F5421F2}"/>
              </a:ext>
            </a:extLst>
          </p:cNvPr>
          <p:cNvSpPr/>
          <p:nvPr/>
        </p:nvSpPr>
        <p:spPr>
          <a:xfrm>
            <a:off x="9529968" y="1422842"/>
            <a:ext cx="635675" cy="34596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76F0C40-E52E-4741-F849-A81D40FFD717}"/>
              </a:ext>
            </a:extLst>
          </p:cNvPr>
          <p:cNvSpPr txBox="1"/>
          <p:nvPr/>
        </p:nvSpPr>
        <p:spPr>
          <a:xfrm>
            <a:off x="9600549" y="958545"/>
            <a:ext cx="494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VIIRS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638E278B-7160-77E9-5F88-C9D2D4CC1209}"/>
              </a:ext>
            </a:extLst>
          </p:cNvPr>
          <p:cNvSpPr/>
          <p:nvPr/>
        </p:nvSpPr>
        <p:spPr>
          <a:xfrm>
            <a:off x="9483911" y="927958"/>
            <a:ext cx="727787" cy="345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840A872-E7F7-A2E0-D5DE-1E6D1CC8B479}"/>
              </a:ext>
            </a:extLst>
          </p:cNvPr>
          <p:cNvSpPr txBox="1"/>
          <p:nvPr/>
        </p:nvSpPr>
        <p:spPr>
          <a:xfrm>
            <a:off x="8117812" y="1169909"/>
            <a:ext cx="1143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Pohyb požáru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5CF841F7-007F-D6E9-21B7-5B19124C625A}"/>
              </a:ext>
            </a:extLst>
          </p:cNvPr>
          <p:cNvCxnSpPr/>
          <p:nvPr/>
        </p:nvCxnSpPr>
        <p:spPr>
          <a:xfrm>
            <a:off x="8384339" y="1446908"/>
            <a:ext cx="61027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Kosočtverec 23">
            <a:extLst>
              <a:ext uri="{FF2B5EF4-FFF2-40B4-BE49-F238E27FC236}">
                <a16:creationId xmlns:a16="http://schemas.microsoft.com/office/drawing/2014/main" id="{362C9AB6-AFAE-7EEC-E2FE-1954B90A2F3E}"/>
              </a:ext>
            </a:extLst>
          </p:cNvPr>
          <p:cNvSpPr/>
          <p:nvPr/>
        </p:nvSpPr>
        <p:spPr>
          <a:xfrm>
            <a:off x="1955937" y="981347"/>
            <a:ext cx="138496" cy="125868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5" name="Kosočtverec 24">
            <a:extLst>
              <a:ext uri="{FF2B5EF4-FFF2-40B4-BE49-F238E27FC236}">
                <a16:creationId xmlns:a16="http://schemas.microsoft.com/office/drawing/2014/main" id="{31EA3A2A-E6F5-0EEF-3135-91465E582AA1}"/>
              </a:ext>
            </a:extLst>
          </p:cNvPr>
          <p:cNvSpPr/>
          <p:nvPr/>
        </p:nvSpPr>
        <p:spPr>
          <a:xfrm>
            <a:off x="1955936" y="1235543"/>
            <a:ext cx="138496" cy="125868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6" name="Rovnoramenný trojúhelník 25">
            <a:extLst>
              <a:ext uri="{FF2B5EF4-FFF2-40B4-BE49-F238E27FC236}">
                <a16:creationId xmlns:a16="http://schemas.microsoft.com/office/drawing/2014/main" id="{9B451580-0FE2-A60B-59B2-0509802DFF86}"/>
              </a:ext>
            </a:extLst>
          </p:cNvPr>
          <p:cNvSpPr/>
          <p:nvPr/>
        </p:nvSpPr>
        <p:spPr>
          <a:xfrm>
            <a:off x="1955935" y="1481085"/>
            <a:ext cx="138496" cy="12586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14805EE-6486-B6FD-CFB4-90C963DB93B3}"/>
              </a:ext>
            </a:extLst>
          </p:cNvPr>
          <p:cNvSpPr txBox="1"/>
          <p:nvPr/>
        </p:nvSpPr>
        <p:spPr>
          <a:xfrm>
            <a:off x="2143234" y="894380"/>
            <a:ext cx="1143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VIIRS 29.7.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103CD36-4C66-DE58-8212-C60B2EE660DA}"/>
              </a:ext>
            </a:extLst>
          </p:cNvPr>
          <p:cNvSpPr txBox="1"/>
          <p:nvPr/>
        </p:nvSpPr>
        <p:spPr>
          <a:xfrm>
            <a:off x="2143233" y="1144056"/>
            <a:ext cx="1143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VIIRS 28.7.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696B7F6-5A9C-2CF4-E1A7-B508BA7F2185}"/>
              </a:ext>
            </a:extLst>
          </p:cNvPr>
          <p:cNvSpPr txBox="1"/>
          <p:nvPr/>
        </p:nvSpPr>
        <p:spPr>
          <a:xfrm>
            <a:off x="2143232" y="1393732"/>
            <a:ext cx="1143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MODIS 28.7.</a:t>
            </a:r>
          </a:p>
        </p:txBody>
      </p:sp>
      <p:sp>
        <p:nvSpPr>
          <p:cNvPr id="30" name="Vývojový diagram: sumační spojení 29">
            <a:extLst>
              <a:ext uri="{FF2B5EF4-FFF2-40B4-BE49-F238E27FC236}">
                <a16:creationId xmlns:a16="http://schemas.microsoft.com/office/drawing/2014/main" id="{9181D5BD-56BA-2779-1894-15B298485001}"/>
              </a:ext>
            </a:extLst>
          </p:cNvPr>
          <p:cNvSpPr/>
          <p:nvPr/>
        </p:nvSpPr>
        <p:spPr>
          <a:xfrm>
            <a:off x="2353573" y="4218496"/>
            <a:ext cx="272700" cy="2727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1" name="Vývojový diagram: sumační spojení 30">
            <a:extLst>
              <a:ext uri="{FF2B5EF4-FFF2-40B4-BE49-F238E27FC236}">
                <a16:creationId xmlns:a16="http://schemas.microsoft.com/office/drawing/2014/main" id="{62C0AF1F-AEB9-4DB4-B253-37A6C0CD78C5}"/>
              </a:ext>
            </a:extLst>
          </p:cNvPr>
          <p:cNvSpPr/>
          <p:nvPr/>
        </p:nvSpPr>
        <p:spPr>
          <a:xfrm>
            <a:off x="6524494" y="5433997"/>
            <a:ext cx="272700" cy="2727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19649E9-AE8E-0327-B4A7-79438EE8CB7B}"/>
              </a:ext>
            </a:extLst>
          </p:cNvPr>
          <p:cNvSpPr/>
          <p:nvPr/>
        </p:nvSpPr>
        <p:spPr>
          <a:xfrm>
            <a:off x="4681126" y="3323555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318483A7-BB9B-9B04-06CA-2ED73559FE48}"/>
              </a:ext>
            </a:extLst>
          </p:cNvPr>
          <p:cNvSpPr/>
          <p:nvPr/>
        </p:nvSpPr>
        <p:spPr>
          <a:xfrm>
            <a:off x="5290780" y="3472724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61CE41BB-A5DB-E54A-9D33-A282CDCCD758}"/>
              </a:ext>
            </a:extLst>
          </p:cNvPr>
          <p:cNvSpPr/>
          <p:nvPr/>
        </p:nvSpPr>
        <p:spPr>
          <a:xfrm>
            <a:off x="7700693" y="4025148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ABD99F4C-E953-C5D3-73A9-AAF6E4797C6E}"/>
              </a:ext>
            </a:extLst>
          </p:cNvPr>
          <p:cNvSpPr/>
          <p:nvPr/>
        </p:nvSpPr>
        <p:spPr>
          <a:xfrm>
            <a:off x="5887615" y="3609074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4BBE3261-A767-B56D-2A56-584231BAE63E}"/>
              </a:ext>
            </a:extLst>
          </p:cNvPr>
          <p:cNvSpPr/>
          <p:nvPr/>
        </p:nvSpPr>
        <p:spPr>
          <a:xfrm>
            <a:off x="5220277" y="3758695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8AEA1230-C1AD-8527-7782-6DC043752787}"/>
              </a:ext>
            </a:extLst>
          </p:cNvPr>
          <p:cNvSpPr/>
          <p:nvPr/>
        </p:nvSpPr>
        <p:spPr>
          <a:xfrm>
            <a:off x="5589197" y="3532885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8AA2F943-2929-374B-1B8A-A54EBA9ED7EE}"/>
              </a:ext>
            </a:extLst>
          </p:cNvPr>
          <p:cNvSpPr/>
          <p:nvPr/>
        </p:nvSpPr>
        <p:spPr>
          <a:xfrm>
            <a:off x="6187785" y="3678227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D715C7FE-34FF-B5B3-0B63-B03DD50F7B8A}"/>
              </a:ext>
            </a:extLst>
          </p:cNvPr>
          <p:cNvSpPr/>
          <p:nvPr/>
        </p:nvSpPr>
        <p:spPr>
          <a:xfrm>
            <a:off x="6800150" y="3816327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BA7D045D-847C-17C3-862D-075A5A309D94}"/>
              </a:ext>
            </a:extLst>
          </p:cNvPr>
          <p:cNvSpPr/>
          <p:nvPr/>
        </p:nvSpPr>
        <p:spPr>
          <a:xfrm>
            <a:off x="7098568" y="3881774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E2D4AAB5-2169-E31F-A35C-3E169AB13FC6}"/>
              </a:ext>
            </a:extLst>
          </p:cNvPr>
          <p:cNvSpPr/>
          <p:nvPr/>
        </p:nvSpPr>
        <p:spPr>
          <a:xfrm>
            <a:off x="7403315" y="3949520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B6F9CD3B-017F-1A45-3DDF-B94840E3F631}"/>
              </a:ext>
            </a:extLst>
          </p:cNvPr>
          <p:cNvSpPr/>
          <p:nvPr/>
        </p:nvSpPr>
        <p:spPr>
          <a:xfrm>
            <a:off x="6962138" y="4460769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1CA38530-0A13-1712-E448-EC7A3FE8CD68}"/>
              </a:ext>
            </a:extLst>
          </p:cNvPr>
          <p:cNvSpPr/>
          <p:nvPr/>
        </p:nvSpPr>
        <p:spPr>
          <a:xfrm>
            <a:off x="7332811" y="4246302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44" name="Ovál 43">
            <a:extLst>
              <a:ext uri="{FF2B5EF4-FFF2-40B4-BE49-F238E27FC236}">
                <a16:creationId xmlns:a16="http://schemas.microsoft.com/office/drawing/2014/main" id="{0A4CF44B-B76F-CAE6-839E-85241AE0C2CC}"/>
              </a:ext>
            </a:extLst>
          </p:cNvPr>
          <p:cNvSpPr/>
          <p:nvPr/>
        </p:nvSpPr>
        <p:spPr>
          <a:xfrm>
            <a:off x="6425858" y="4030016"/>
            <a:ext cx="272700" cy="2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1D46167-B4BC-DF96-BFE4-E018623652D7}"/>
              </a:ext>
            </a:extLst>
          </p:cNvPr>
          <p:cNvCxnSpPr>
            <a:cxnSpLocks/>
          </p:cNvCxnSpPr>
          <p:nvPr/>
        </p:nvCxnSpPr>
        <p:spPr>
          <a:xfrm flipH="1" flipV="1">
            <a:off x="3806633" y="2329494"/>
            <a:ext cx="136350" cy="609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8BDD4847-F1A6-DCE3-915B-22A46D7BCB5C}"/>
              </a:ext>
            </a:extLst>
          </p:cNvPr>
          <p:cNvCxnSpPr>
            <a:cxnSpLocks/>
          </p:cNvCxnSpPr>
          <p:nvPr/>
        </p:nvCxnSpPr>
        <p:spPr>
          <a:xfrm flipV="1">
            <a:off x="5725547" y="3745424"/>
            <a:ext cx="0" cy="20409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143D95D2-F034-8ED4-F16B-24FABC609FB9}"/>
              </a:ext>
            </a:extLst>
          </p:cNvPr>
          <p:cNvCxnSpPr>
            <a:cxnSpLocks/>
          </p:cNvCxnSpPr>
          <p:nvPr/>
        </p:nvCxnSpPr>
        <p:spPr>
          <a:xfrm flipV="1">
            <a:off x="4102778" y="3094190"/>
            <a:ext cx="401569" cy="11427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E7A2B21C-718A-0B99-1469-674C32FF1FD0}"/>
              </a:ext>
            </a:extLst>
          </p:cNvPr>
          <p:cNvCxnSpPr>
            <a:cxnSpLocks/>
          </p:cNvCxnSpPr>
          <p:nvPr/>
        </p:nvCxnSpPr>
        <p:spPr>
          <a:xfrm flipH="1" flipV="1">
            <a:off x="5338853" y="3895046"/>
            <a:ext cx="17775" cy="1908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534A2FE5-206C-3E06-C57C-CAC5BEBB5ECF}"/>
              </a:ext>
            </a:extLst>
          </p:cNvPr>
          <p:cNvCxnSpPr>
            <a:cxnSpLocks/>
          </p:cNvCxnSpPr>
          <p:nvPr/>
        </p:nvCxnSpPr>
        <p:spPr>
          <a:xfrm flipH="1" flipV="1">
            <a:off x="6023966" y="3758696"/>
            <a:ext cx="72035" cy="25942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>
            <a:extLst>
              <a:ext uri="{FF2B5EF4-FFF2-40B4-BE49-F238E27FC236}">
                <a16:creationId xmlns:a16="http://schemas.microsoft.com/office/drawing/2014/main" id="{3CF7F8C5-6B6F-2D3E-0BAB-10CF8580D7F5}"/>
              </a:ext>
            </a:extLst>
          </p:cNvPr>
          <p:cNvCxnSpPr>
            <a:cxnSpLocks/>
          </p:cNvCxnSpPr>
          <p:nvPr/>
        </p:nvCxnSpPr>
        <p:spPr>
          <a:xfrm flipH="1" flipV="1">
            <a:off x="6324135" y="3881774"/>
            <a:ext cx="92030" cy="17298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>
            <a:extLst>
              <a:ext uri="{FF2B5EF4-FFF2-40B4-BE49-F238E27FC236}">
                <a16:creationId xmlns:a16="http://schemas.microsoft.com/office/drawing/2014/main" id="{A552C2FB-4405-0167-3473-A6741167F428}"/>
              </a:ext>
            </a:extLst>
          </p:cNvPr>
          <p:cNvCxnSpPr>
            <a:cxnSpLocks/>
          </p:cNvCxnSpPr>
          <p:nvPr/>
        </p:nvCxnSpPr>
        <p:spPr>
          <a:xfrm flipV="1">
            <a:off x="6856577" y="3990458"/>
            <a:ext cx="79925" cy="1759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>
            <a:extLst>
              <a:ext uri="{FF2B5EF4-FFF2-40B4-BE49-F238E27FC236}">
                <a16:creationId xmlns:a16="http://schemas.microsoft.com/office/drawing/2014/main" id="{2F3822C0-FBBE-505D-F1A0-DBCDE20C8A61}"/>
              </a:ext>
            </a:extLst>
          </p:cNvPr>
          <p:cNvCxnSpPr>
            <a:cxnSpLocks/>
          </p:cNvCxnSpPr>
          <p:nvPr/>
        </p:nvCxnSpPr>
        <p:spPr>
          <a:xfrm flipV="1">
            <a:off x="7119702" y="4054759"/>
            <a:ext cx="79925" cy="1759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>
            <a:extLst>
              <a:ext uri="{FF2B5EF4-FFF2-40B4-BE49-F238E27FC236}">
                <a16:creationId xmlns:a16="http://schemas.microsoft.com/office/drawing/2014/main" id="{8DF49CDE-67EE-6B3B-1C5C-2CA94D3907F3}"/>
              </a:ext>
            </a:extLst>
          </p:cNvPr>
          <p:cNvCxnSpPr>
            <a:cxnSpLocks/>
          </p:cNvCxnSpPr>
          <p:nvPr/>
        </p:nvCxnSpPr>
        <p:spPr>
          <a:xfrm flipV="1">
            <a:off x="7708064" y="4161499"/>
            <a:ext cx="79925" cy="1759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>
            <a:extLst>
              <a:ext uri="{FF2B5EF4-FFF2-40B4-BE49-F238E27FC236}">
                <a16:creationId xmlns:a16="http://schemas.microsoft.com/office/drawing/2014/main" id="{00DA25C2-57DD-A619-6FCC-5ADE5F64659D}"/>
              </a:ext>
            </a:extLst>
          </p:cNvPr>
          <p:cNvCxnSpPr>
            <a:cxnSpLocks/>
          </p:cNvCxnSpPr>
          <p:nvPr/>
        </p:nvCxnSpPr>
        <p:spPr>
          <a:xfrm flipV="1">
            <a:off x="7515287" y="4101981"/>
            <a:ext cx="53618" cy="1734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>
            <a:extLst>
              <a:ext uri="{FF2B5EF4-FFF2-40B4-BE49-F238E27FC236}">
                <a16:creationId xmlns:a16="http://schemas.microsoft.com/office/drawing/2014/main" id="{DA794D49-A446-2E98-DA11-392355A27379}"/>
              </a:ext>
            </a:extLst>
          </p:cNvPr>
          <p:cNvCxnSpPr>
            <a:cxnSpLocks/>
          </p:cNvCxnSpPr>
          <p:nvPr/>
        </p:nvCxnSpPr>
        <p:spPr>
          <a:xfrm flipH="1">
            <a:off x="7105878" y="4337408"/>
            <a:ext cx="93748" cy="26500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ovéPole 81">
            <a:extLst>
              <a:ext uri="{FF2B5EF4-FFF2-40B4-BE49-F238E27FC236}">
                <a16:creationId xmlns:a16="http://schemas.microsoft.com/office/drawing/2014/main" id="{EA9BC48E-71C4-9409-D5F9-672452807965}"/>
              </a:ext>
            </a:extLst>
          </p:cNvPr>
          <p:cNvSpPr txBox="1"/>
          <p:nvPr/>
        </p:nvSpPr>
        <p:spPr>
          <a:xfrm rot="217918">
            <a:off x="7283331" y="4420295"/>
            <a:ext cx="33339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88" dirty="0"/>
              <a:t>01:07</a:t>
            </a: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3C95EDFB-29AD-8B69-8E6F-DD8640D32D35}"/>
              </a:ext>
            </a:extLst>
          </p:cNvPr>
          <p:cNvSpPr txBox="1"/>
          <p:nvPr/>
        </p:nvSpPr>
        <p:spPr>
          <a:xfrm rot="217918">
            <a:off x="7663485" y="3878798"/>
            <a:ext cx="41710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88" dirty="0"/>
              <a:t>01:07</a:t>
            </a: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7E3196FD-B47E-9EE1-209D-FABCB4044840}"/>
              </a:ext>
            </a:extLst>
          </p:cNvPr>
          <p:cNvSpPr txBox="1"/>
          <p:nvPr/>
        </p:nvSpPr>
        <p:spPr>
          <a:xfrm rot="217918">
            <a:off x="6735397" y="3647871"/>
            <a:ext cx="41710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88" dirty="0"/>
              <a:t>01:07</a:t>
            </a:r>
          </a:p>
        </p:txBody>
      </p:sp>
      <p:sp>
        <p:nvSpPr>
          <p:cNvPr id="85" name="TextovéPole 84">
            <a:extLst>
              <a:ext uri="{FF2B5EF4-FFF2-40B4-BE49-F238E27FC236}">
                <a16:creationId xmlns:a16="http://schemas.microsoft.com/office/drawing/2014/main" id="{67324014-D77E-278B-FC1D-59CC6168E193}"/>
              </a:ext>
            </a:extLst>
          </p:cNvPr>
          <p:cNvSpPr txBox="1"/>
          <p:nvPr/>
        </p:nvSpPr>
        <p:spPr>
          <a:xfrm rot="1128516">
            <a:off x="3894226" y="2293758"/>
            <a:ext cx="41710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88" dirty="0"/>
              <a:t>01:07</a:t>
            </a:r>
          </a:p>
        </p:txBody>
      </p: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8D51EE81-763A-7C18-4845-351AEA8A659C}"/>
              </a:ext>
            </a:extLst>
          </p:cNvPr>
          <p:cNvSpPr txBox="1"/>
          <p:nvPr/>
        </p:nvSpPr>
        <p:spPr>
          <a:xfrm rot="1128516">
            <a:off x="5345630" y="3344638"/>
            <a:ext cx="41710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88" dirty="0"/>
              <a:t>01:07</a:t>
            </a:r>
          </a:p>
        </p:txBody>
      </p:sp>
      <p:sp>
        <p:nvSpPr>
          <p:cNvPr id="87" name="TextovéPole 86">
            <a:extLst>
              <a:ext uri="{FF2B5EF4-FFF2-40B4-BE49-F238E27FC236}">
                <a16:creationId xmlns:a16="http://schemas.microsoft.com/office/drawing/2014/main" id="{84227992-9116-DAEB-4FF0-B8887C01DCF8}"/>
              </a:ext>
            </a:extLst>
          </p:cNvPr>
          <p:cNvSpPr txBox="1"/>
          <p:nvPr/>
        </p:nvSpPr>
        <p:spPr>
          <a:xfrm rot="1128516">
            <a:off x="5899412" y="3481323"/>
            <a:ext cx="41710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88" dirty="0"/>
              <a:t>01:07</a:t>
            </a:r>
          </a:p>
        </p:txBody>
      </p:sp>
    </p:spTree>
    <p:extLst>
      <p:ext uri="{BB962C8B-B14F-4D97-AF65-F5344CB8AC3E}">
        <p14:creationId xmlns:p14="http://schemas.microsoft.com/office/powerpoint/2010/main" val="1578648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EB14E4-016E-B37D-A623-6FBFA766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2FDD-32C4-4DF0-ADC6-7C6704BA3DFC}" type="slidenum">
              <a:rPr lang="cs-CZ" smtClean="0"/>
              <a:t>25</a:t>
            </a:fld>
            <a:endParaRPr lang="cs-CZ"/>
          </a:p>
        </p:txBody>
      </p:sp>
      <p:pic>
        <p:nvPicPr>
          <p:cNvPr id="1028" name="Obrázek 1" descr="Obsah obrázku text, snímek obrazovky, počítač, přenosný počítač&#10;&#10;Popis byl vytvořen automaticky">
            <a:extLst>
              <a:ext uri="{FF2B5EF4-FFF2-40B4-BE49-F238E27FC236}">
                <a16:creationId xmlns:a16="http://schemas.microsoft.com/office/drawing/2014/main" id="{01CE8D72-BD85-7108-F142-A5C48F96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89269"/>
            <a:ext cx="4303776" cy="145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Obrázek 2" descr="Obsah obrázku text, snímek obrazovky, počítač, interiér&#10;&#10;Popis byl vytvořen automaticky">
            <a:extLst>
              <a:ext uri="{FF2B5EF4-FFF2-40B4-BE49-F238E27FC236}">
                <a16:creationId xmlns:a16="http://schemas.microsoft.com/office/drawing/2014/main" id="{9021F4FE-D1D6-EC00-A7C9-9A49A115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673" y="1743920"/>
            <a:ext cx="4102608" cy="13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3" descr="Obsah obrázku text, snímek obrazovky, interiér, přenosný počítač&#10;&#10;Popis byl vytvořen automaticky">
            <a:extLst>
              <a:ext uri="{FF2B5EF4-FFF2-40B4-BE49-F238E27FC236}">
                <a16:creationId xmlns:a16="http://schemas.microsoft.com/office/drawing/2014/main" id="{C40DD992-8505-EE74-99CB-FCED1A9D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673" y="3305597"/>
            <a:ext cx="4102608" cy="12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4" descr="Obsah obrázku text, snímek obrazovky, počítač&#10;&#10;Popis byl vytvořen automaticky">
            <a:extLst>
              <a:ext uri="{FF2B5EF4-FFF2-40B4-BE49-F238E27FC236}">
                <a16:creationId xmlns:a16="http://schemas.microsoft.com/office/drawing/2014/main" id="{2AC8BC76-6567-F338-C888-C493679F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673" y="4661662"/>
            <a:ext cx="4102607" cy="127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58086357-27DC-E708-82EC-005102D1F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93FC0D-4629-3E18-E09B-10A3BE155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4601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2AAF79C-E511-6867-7651-954DED3B8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7040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D415609-9B1A-9F07-433A-DA15AC8F8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2800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A057E7A-0B63-258F-C085-BC3F43F882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899" y="1909020"/>
            <a:ext cx="2054291" cy="127247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92EC7D-E4D8-585F-50F7-D253627F95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894" y="4948980"/>
            <a:ext cx="2726779" cy="140737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C218CE-E5B6-8745-1235-DA066684A7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410" y="2693368"/>
            <a:ext cx="1741006" cy="21427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BD5CC97-0A5B-5B0D-8E30-39AAFCB3EB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769" y="533400"/>
            <a:ext cx="3482420" cy="122174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178E4B9-0712-5484-6F57-0FFD6A83BD44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4835" y="6376150"/>
            <a:ext cx="1070939" cy="3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F4703BC-769B-DBFA-E732-BA05F6AEF19A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4179" y="6281954"/>
            <a:ext cx="2628900" cy="530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677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58627BB-A664-C922-C57D-55BAD6B1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6" name="Obrázek 5" descr="Obsah obrázku objekt v exteriéru, pavučina&#10;&#10;Popis byl vytvořen automaticky">
            <a:extLst>
              <a:ext uri="{FF2B5EF4-FFF2-40B4-BE49-F238E27FC236}">
                <a16:creationId xmlns:a16="http://schemas.microsoft.com/office/drawing/2014/main" id="{E938BDF0-1A2D-8FE2-1EFD-A181C963E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450"/>
            <a:ext cx="12140917" cy="69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55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83CBE-F1B2-C3E0-4141-88EE7B3DB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326" y="365125"/>
            <a:ext cx="1689381" cy="1325563"/>
          </a:xfrm>
        </p:spPr>
        <p:txBody>
          <a:bodyPr/>
          <a:lstStyle/>
          <a:p>
            <a:r>
              <a:rPr lang="cs-CZ" dirty="0"/>
              <a:t>FIRMS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BB997F-9EC7-06A0-46D4-1CCC7F2F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F5E8-4A64-4E1C-AB7C-196B3C323824}" type="slidenum">
              <a:rPr lang="cs-CZ" smtClean="0"/>
              <a:t>27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672C67-FD9D-42B2-C8A8-829A541CB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773936"/>
            <a:ext cx="9144000" cy="442569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E90093-DBA0-DC98-51D8-E95DAAA24C9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4835" y="6376150"/>
            <a:ext cx="1070939" cy="3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638062-6D9A-2490-68CF-883BC89F134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4179" y="6281954"/>
            <a:ext cx="2628900" cy="530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269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is picture taken on April 10 shows a field fire burning in a 30-kilometer Chernobyl exclusion zone, not far from the nuclear power plant.">
            <a:extLst>
              <a:ext uri="{FF2B5EF4-FFF2-40B4-BE49-F238E27FC236}">
                <a16:creationId xmlns:a16="http://schemas.microsoft.com/office/drawing/2014/main" id="{40C8E94C-795A-9C9A-9C2E-E757FD31B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Zástupný obsah 2">
            <a:extLst>
              <a:ext uri="{FF2B5EF4-FFF2-40B4-BE49-F238E27FC236}">
                <a16:creationId xmlns:a16="http://schemas.microsoft.com/office/drawing/2014/main" id="{349AC92B-B7D1-D52E-42C9-99204620E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1680" y="411091"/>
            <a:ext cx="3822189" cy="5691535"/>
          </a:xfrm>
          <a:solidFill>
            <a:schemeClr val="bg1">
              <a:alpha val="4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Nárůst lesních požárů na stonásobek oproti roku 2021</a:t>
            </a:r>
          </a:p>
          <a:p>
            <a:r>
              <a:rPr lang="cs-CZ" sz="2000" b="1" dirty="0"/>
              <a:t>Lesní požáry poškodily od února </a:t>
            </a:r>
            <a:br>
              <a:rPr lang="cs-CZ" sz="2000" b="1" dirty="0"/>
            </a:br>
            <a:r>
              <a:rPr lang="cs-CZ" sz="2000" b="1" dirty="0"/>
              <a:t>6 460 400 ha lesa</a:t>
            </a:r>
          </a:p>
          <a:p>
            <a:endParaRPr lang="cs-CZ" sz="2000" b="1" dirty="0"/>
          </a:p>
          <a:p>
            <a:r>
              <a:rPr lang="cs-CZ" sz="2000" b="1" dirty="0"/>
              <a:t>2 900 000 ha lesa poškozeno vojenskými aktivitami </a:t>
            </a:r>
          </a:p>
          <a:p>
            <a:endParaRPr lang="cs-CZ" sz="2000" b="1" dirty="0"/>
          </a:p>
          <a:p>
            <a:r>
              <a:rPr lang="cs-CZ" sz="2000" b="1" dirty="0"/>
              <a:t>567 000 ha lesa okupováno RF</a:t>
            </a:r>
          </a:p>
          <a:p>
            <a:endParaRPr lang="cs-CZ" sz="2000" b="1" dirty="0"/>
          </a:p>
          <a:p>
            <a:r>
              <a:rPr lang="cs-CZ" sz="2000" b="1" dirty="0"/>
              <a:t>1 ha lesa obsahuje 500 </a:t>
            </a:r>
            <a:r>
              <a:rPr lang="cs-CZ" sz="2000" b="1" dirty="0" err="1"/>
              <a:t>tC</a:t>
            </a:r>
            <a:r>
              <a:rPr lang="cs-CZ" sz="2000" b="1" dirty="0"/>
              <a:t>/ha</a:t>
            </a:r>
          </a:p>
          <a:p>
            <a:endParaRPr lang="cs-CZ" sz="2000" b="1" dirty="0"/>
          </a:p>
          <a:p>
            <a:r>
              <a:rPr lang="cs-CZ" sz="2000" b="1" dirty="0"/>
              <a:t>1ha lesního požáru emituje až 37 </a:t>
            </a:r>
            <a:r>
              <a:rPr lang="cs-CZ" sz="2000" b="1" dirty="0" err="1"/>
              <a:t>tC</a:t>
            </a:r>
            <a:r>
              <a:rPr lang="cs-CZ" sz="2000" b="1" dirty="0"/>
              <a:t>/ha ( cca </a:t>
            </a:r>
            <a:r>
              <a:rPr lang="cs-CZ" sz="2100" b="1" dirty="0"/>
              <a:t>135 t CO2 </a:t>
            </a:r>
            <a:r>
              <a:rPr lang="cs-CZ" sz="2100" b="1" dirty="0" err="1"/>
              <a:t>eq</a:t>
            </a:r>
            <a:r>
              <a:rPr lang="cs-CZ" sz="2100" b="1" dirty="0"/>
              <a:t>.)</a:t>
            </a:r>
            <a:endParaRPr lang="cs-CZ" sz="1600" b="1" dirty="0"/>
          </a:p>
          <a:p>
            <a:endParaRPr lang="cs-CZ" sz="2000" b="1" dirty="0"/>
          </a:p>
          <a:p>
            <a:r>
              <a:rPr lang="cs-CZ" sz="2000" b="1" dirty="0"/>
              <a:t>Emise za předpokladu 100% shoření 876 mil t CO2 </a:t>
            </a:r>
            <a:r>
              <a:rPr lang="cs-CZ" sz="2000" b="1" dirty="0" err="1"/>
              <a:t>eq</a:t>
            </a:r>
            <a:r>
              <a:rPr lang="cs-CZ" sz="2000" b="1" dirty="0"/>
              <a:t>.) 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599B5D-6CB0-54E7-BE38-ADF338D8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E1F5E8-4A64-4E1C-AB7C-196B3C323824}" type="slidenum">
              <a:rPr lang="cs-CZ"/>
              <a:pPr>
                <a:spcAft>
                  <a:spcPts val="600"/>
                </a:spcAft>
              </a:pPr>
              <a:t>28</a:t>
            </a:fld>
            <a:endParaRPr lang="cs-CZ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98BC3B8-CAA4-B552-1769-0BEDA624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1" y="258183"/>
            <a:ext cx="4228555" cy="32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15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Mixture Definition and Examples in Science">
            <a:extLst>
              <a:ext uri="{FF2B5EF4-FFF2-40B4-BE49-F238E27FC236}">
                <a16:creationId xmlns:a16="http://schemas.microsoft.com/office/drawing/2014/main" id="{C9E922B6-4B5B-2A85-5C9C-321CFCCA5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9" b="4703"/>
          <a:stretch/>
        </p:blipFill>
        <p:spPr bwMode="auto">
          <a:xfrm flipH="1"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6" name="Freeform: Shape 1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EE6AA9B-2D55-551F-4D9B-07E68DE874D4}"/>
              </a:ext>
            </a:extLst>
          </p:cNvPr>
          <p:cNvSpPr txBox="1"/>
          <p:nvPr/>
        </p:nvSpPr>
        <p:spPr>
          <a:xfrm>
            <a:off x="3767991" y="6059846"/>
            <a:ext cx="4656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16956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6F6844A0-AFE3-4209-864B-05EF6E7AB2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105" y="1"/>
            <a:ext cx="8259590" cy="6194692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7F25750-5A39-4AB0-A565-A86B976974D0}"/>
              </a:ext>
            </a:extLst>
          </p:cNvPr>
          <p:cNvSpPr txBox="1">
            <a:spLocks/>
          </p:cNvSpPr>
          <p:nvPr/>
        </p:nvSpPr>
        <p:spPr>
          <a:xfrm>
            <a:off x="854795" y="3554129"/>
            <a:ext cx="3176585" cy="942014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>
                <a:solidFill>
                  <a:schemeClr val="accent1"/>
                </a:solidFill>
              </a:rPr>
              <a:t>Jsme IT agentura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90B9B74-16B6-44FC-A7AD-91C9702537B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0943" y="6367737"/>
            <a:ext cx="1070939" cy="3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F1F531-3074-4633-90A8-A173A771476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7925" y="6273540"/>
            <a:ext cx="2628900" cy="5307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1884F40-D5FC-43DD-8765-BDD9B67C7338}"/>
              </a:ext>
            </a:extLst>
          </p:cNvPr>
          <p:cNvSpPr txBox="1">
            <a:spLocks/>
          </p:cNvSpPr>
          <p:nvPr/>
        </p:nvSpPr>
        <p:spPr>
          <a:xfrm>
            <a:off x="854797" y="2361857"/>
            <a:ext cx="3176584" cy="942014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>
                <a:solidFill>
                  <a:schemeClr val="accent1"/>
                </a:solidFill>
              </a:rPr>
              <a:t>Jsme datová agentura</a:t>
            </a:r>
          </a:p>
        </p:txBody>
      </p:sp>
    </p:spTree>
    <p:extLst>
      <p:ext uri="{BB962C8B-B14F-4D97-AF65-F5344CB8AC3E}">
        <p14:creationId xmlns:p14="http://schemas.microsoft.com/office/powerpoint/2010/main" val="33952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ázek 44">
            <a:extLst>
              <a:ext uri="{FF2B5EF4-FFF2-40B4-BE49-F238E27FC236}">
                <a16:creationId xmlns:a16="http://schemas.microsoft.com/office/drawing/2014/main" id="{F1ACA0B7-50EC-4DD7-B2D7-22EDCBA720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00471">
            <a:off x="2956018" y="669554"/>
            <a:ext cx="1528011" cy="12192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E7E4188-A846-4D0B-91DC-A343A84528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48678">
            <a:off x="2345159" y="1690798"/>
            <a:ext cx="1809969" cy="108406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73F4179-14E0-496A-82E9-1A5215C93D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7973">
            <a:off x="2186696" y="4719204"/>
            <a:ext cx="2081823" cy="10055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3C074EC-A9D1-4929-8D70-16C0F3CE15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319" y="100700"/>
            <a:ext cx="1551478" cy="12365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D63E523-EA7B-43DC-93C0-D78860B828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300" y="1531903"/>
            <a:ext cx="1934515" cy="11377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9403A0-11D2-44A7-905B-5D32072131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805" y="2982420"/>
            <a:ext cx="1934515" cy="9770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835651-F2F6-4238-892F-A8BDDC55BB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864" y="4272204"/>
            <a:ext cx="1858614" cy="9866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E71369-B2B9-4BFA-A4D9-000D34CF8F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479" y="5480448"/>
            <a:ext cx="1830415" cy="10682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012C96-477D-4224-9C0B-2B05ACE38F6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399" y="1929244"/>
            <a:ext cx="3041754" cy="23034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77E63B9-9A1E-4599-A002-6DDD4021A4D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24456">
            <a:off x="2188727" y="2438402"/>
            <a:ext cx="2440143" cy="8104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99E6ADB-2081-42A3-AA80-A6789829F5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45513">
            <a:off x="3002591" y="3640879"/>
            <a:ext cx="1809969" cy="10840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45017A0-F3D5-4584-8F89-5034E749EF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29" y="3349824"/>
            <a:ext cx="1528011" cy="1219200"/>
          </a:xfrm>
          <a:prstGeom prst="rect">
            <a:avLst/>
          </a:prstGeom>
        </p:spPr>
      </p:pic>
      <p:cxnSp>
        <p:nvCxnSpPr>
          <p:cNvPr id="16" name="Spojnice: zakřivená 15">
            <a:extLst>
              <a:ext uri="{FF2B5EF4-FFF2-40B4-BE49-F238E27FC236}">
                <a16:creationId xmlns:a16="http://schemas.microsoft.com/office/drawing/2014/main" id="{1A10ADC0-EEFB-40B1-A880-0B4CC03542AF}"/>
              </a:ext>
            </a:extLst>
          </p:cNvPr>
          <p:cNvCxnSpPr>
            <a:cxnSpLocks/>
          </p:cNvCxnSpPr>
          <p:nvPr/>
        </p:nvCxnSpPr>
        <p:spPr>
          <a:xfrm flipV="1">
            <a:off x="4603047" y="4940073"/>
            <a:ext cx="952371" cy="714909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pojnice: zakřivená 15">
            <a:extLst>
              <a:ext uri="{FF2B5EF4-FFF2-40B4-BE49-F238E27FC236}">
                <a16:creationId xmlns:a16="http://schemas.microsoft.com/office/drawing/2014/main" id="{E285C79C-27C8-40F0-AFCE-D2E0E059723E}"/>
              </a:ext>
            </a:extLst>
          </p:cNvPr>
          <p:cNvCxnSpPr>
            <a:cxnSpLocks/>
          </p:cNvCxnSpPr>
          <p:nvPr/>
        </p:nvCxnSpPr>
        <p:spPr>
          <a:xfrm flipV="1">
            <a:off x="7810814" y="4272204"/>
            <a:ext cx="386702" cy="179041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pojnice: zakřivená 15">
            <a:extLst>
              <a:ext uri="{FF2B5EF4-FFF2-40B4-BE49-F238E27FC236}">
                <a16:creationId xmlns:a16="http://schemas.microsoft.com/office/drawing/2014/main" id="{FCBA155A-D712-475B-95A7-9F8AE5B6964D}"/>
              </a:ext>
            </a:extLst>
          </p:cNvPr>
          <p:cNvCxnSpPr>
            <a:cxnSpLocks/>
          </p:cNvCxnSpPr>
          <p:nvPr/>
        </p:nvCxnSpPr>
        <p:spPr>
          <a:xfrm flipV="1">
            <a:off x="3826690" y="3681811"/>
            <a:ext cx="1370952" cy="18555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pojnice: zakřivená 15">
            <a:extLst>
              <a:ext uri="{FF2B5EF4-FFF2-40B4-BE49-F238E27FC236}">
                <a16:creationId xmlns:a16="http://schemas.microsoft.com/office/drawing/2014/main" id="{5127C089-6776-4D24-97B7-0C8314D63212}"/>
              </a:ext>
            </a:extLst>
          </p:cNvPr>
          <p:cNvCxnSpPr>
            <a:cxnSpLocks/>
          </p:cNvCxnSpPr>
          <p:nvPr/>
        </p:nvCxnSpPr>
        <p:spPr>
          <a:xfrm flipV="1">
            <a:off x="7169884" y="3429000"/>
            <a:ext cx="446756" cy="2555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pojnice: zakřivená 15">
            <a:extLst>
              <a:ext uri="{FF2B5EF4-FFF2-40B4-BE49-F238E27FC236}">
                <a16:creationId xmlns:a16="http://schemas.microsoft.com/office/drawing/2014/main" id="{775BBE42-3C03-434E-A2D6-08D031FC6F01}"/>
              </a:ext>
            </a:extLst>
          </p:cNvPr>
          <p:cNvCxnSpPr>
            <a:cxnSpLocks/>
          </p:cNvCxnSpPr>
          <p:nvPr/>
        </p:nvCxnSpPr>
        <p:spPr>
          <a:xfrm>
            <a:off x="4323256" y="1832413"/>
            <a:ext cx="994702" cy="492816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pojnice: zakřivená 15">
            <a:extLst>
              <a:ext uri="{FF2B5EF4-FFF2-40B4-BE49-F238E27FC236}">
                <a16:creationId xmlns:a16="http://schemas.microsoft.com/office/drawing/2014/main" id="{4E377E9D-CAEB-4372-A119-9EF7CA8800C3}"/>
              </a:ext>
            </a:extLst>
          </p:cNvPr>
          <p:cNvCxnSpPr>
            <a:cxnSpLocks/>
          </p:cNvCxnSpPr>
          <p:nvPr/>
        </p:nvCxnSpPr>
        <p:spPr>
          <a:xfrm>
            <a:off x="7232659" y="2323387"/>
            <a:ext cx="407504" cy="201646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pojnice: zakřivená 15">
            <a:extLst>
              <a:ext uri="{FF2B5EF4-FFF2-40B4-BE49-F238E27FC236}">
                <a16:creationId xmlns:a16="http://schemas.microsoft.com/office/drawing/2014/main" id="{2CBCDA6D-ECAE-4D4B-BDC2-B8AD7FF1AB33}"/>
              </a:ext>
            </a:extLst>
          </p:cNvPr>
          <p:cNvCxnSpPr>
            <a:cxnSpLocks/>
          </p:cNvCxnSpPr>
          <p:nvPr/>
        </p:nvCxnSpPr>
        <p:spPr>
          <a:xfrm flipV="1">
            <a:off x="8791924" y="4765538"/>
            <a:ext cx="79360" cy="400116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pojnice: zakřivená 15">
            <a:extLst>
              <a:ext uri="{FF2B5EF4-FFF2-40B4-BE49-F238E27FC236}">
                <a16:creationId xmlns:a16="http://schemas.microsoft.com/office/drawing/2014/main" id="{D7EBBAD2-736C-4A99-96D4-1393C76F3AF3}"/>
              </a:ext>
            </a:extLst>
          </p:cNvPr>
          <p:cNvCxnSpPr>
            <a:cxnSpLocks/>
          </p:cNvCxnSpPr>
          <p:nvPr/>
        </p:nvCxnSpPr>
        <p:spPr>
          <a:xfrm>
            <a:off x="8247571" y="1514076"/>
            <a:ext cx="243169" cy="374679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pojnice: zakřivená 15">
            <a:extLst>
              <a:ext uri="{FF2B5EF4-FFF2-40B4-BE49-F238E27FC236}">
                <a16:creationId xmlns:a16="http://schemas.microsoft.com/office/drawing/2014/main" id="{252E63AF-E794-4BCF-A861-DF4A7B8B363B}"/>
              </a:ext>
            </a:extLst>
          </p:cNvPr>
          <p:cNvCxnSpPr>
            <a:cxnSpLocks/>
          </p:cNvCxnSpPr>
          <p:nvPr/>
        </p:nvCxnSpPr>
        <p:spPr>
          <a:xfrm>
            <a:off x="4006916" y="2717986"/>
            <a:ext cx="1079473" cy="264434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pojnice: zakřivená 15">
            <a:extLst>
              <a:ext uri="{FF2B5EF4-FFF2-40B4-BE49-F238E27FC236}">
                <a16:creationId xmlns:a16="http://schemas.microsoft.com/office/drawing/2014/main" id="{EA11A5A4-7B5A-486D-81EA-1365448E3506}"/>
              </a:ext>
            </a:extLst>
          </p:cNvPr>
          <p:cNvCxnSpPr>
            <a:cxnSpLocks/>
          </p:cNvCxnSpPr>
          <p:nvPr/>
        </p:nvCxnSpPr>
        <p:spPr>
          <a:xfrm flipV="1">
            <a:off x="4231366" y="4291820"/>
            <a:ext cx="1086593" cy="23962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192A15A-2B72-4827-BC60-7631C889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578" y="2605211"/>
            <a:ext cx="4470572" cy="1125923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Jsme informační agentura</a:t>
            </a:r>
          </a:p>
        </p:txBody>
      </p:sp>
      <p:cxnSp>
        <p:nvCxnSpPr>
          <p:cNvPr id="46" name="Spojnice: zakřivená 15">
            <a:extLst>
              <a:ext uri="{FF2B5EF4-FFF2-40B4-BE49-F238E27FC236}">
                <a16:creationId xmlns:a16="http://schemas.microsoft.com/office/drawing/2014/main" id="{8B0505E2-5FE3-4691-B8AB-02CD568AB85D}"/>
              </a:ext>
            </a:extLst>
          </p:cNvPr>
          <p:cNvCxnSpPr>
            <a:cxnSpLocks/>
          </p:cNvCxnSpPr>
          <p:nvPr/>
        </p:nvCxnSpPr>
        <p:spPr>
          <a:xfrm>
            <a:off x="4798725" y="812846"/>
            <a:ext cx="896223" cy="791276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Obrázek 5">
            <a:extLst>
              <a:ext uri="{FF2B5EF4-FFF2-40B4-BE49-F238E27FC236}">
                <a16:creationId xmlns:a16="http://schemas.microsoft.com/office/drawing/2014/main" id="{D263F482-81FA-4B55-A660-DB38D93BA32D}"/>
              </a:ext>
            </a:extLst>
          </p:cNvPr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0943" y="6367737"/>
            <a:ext cx="1070939" cy="3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Obrázek 6">
            <a:extLst>
              <a:ext uri="{FF2B5EF4-FFF2-40B4-BE49-F238E27FC236}">
                <a16:creationId xmlns:a16="http://schemas.microsoft.com/office/drawing/2014/main" id="{59F27F6A-A808-476E-81ED-984657DDA770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7925" y="6273540"/>
            <a:ext cx="2628900" cy="530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1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víře&#10;&#10;Popis byl vytvořen automaticky">
            <a:extLst>
              <a:ext uri="{FF2B5EF4-FFF2-40B4-BE49-F238E27FC236}">
                <a16:creationId xmlns:a16="http://schemas.microsoft.com/office/drawing/2014/main" id="{13F9835D-1326-452F-8A6A-F87B6725F3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3225" y="4359473"/>
            <a:ext cx="1552481" cy="2196011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ECE4E4A2-C7E4-4F52-AA78-228E78A15C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937" y="4042612"/>
            <a:ext cx="3706250" cy="262015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32A21A-0265-411D-B55B-067ABDD50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160" y="646163"/>
            <a:ext cx="1751334" cy="247729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Obrázek 5" descr="Obsah obrázku hra&#10;&#10;Popis byl vytvořen automaticky">
            <a:extLst>
              <a:ext uri="{FF2B5EF4-FFF2-40B4-BE49-F238E27FC236}">
                <a16:creationId xmlns:a16="http://schemas.microsoft.com/office/drawing/2014/main" id="{EF6AA547-3F6A-4578-A3EB-AF6AD3284D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904" y="331441"/>
            <a:ext cx="2402022" cy="2911642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4D94D195-FDDB-421C-8384-FA3FB42E32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6058" y="119781"/>
          <a:ext cx="4250576" cy="3003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8019977" imgH="5667300" progId="AcroExch.Document.DC">
                  <p:embed/>
                </p:oleObj>
              </mc:Choice>
              <mc:Fallback>
                <p:oleObj name="Acrobat Document" r:id="rId6" imgW="8019977" imgH="5667300" progId="AcroExch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4D94D195-FDDB-421C-8384-FA3FB42E32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16058" y="119781"/>
                        <a:ext cx="4250576" cy="3003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59F1F8E6-3253-4562-AB4B-4CC9D074B9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9216" y="3334858"/>
          <a:ext cx="1751333" cy="2478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667119" imgH="8019810" progId="AcroExch.Document.DC">
                  <p:embed/>
                </p:oleObj>
              </mc:Choice>
              <mc:Fallback>
                <p:oleObj name="Acrobat Document" r:id="rId8" imgW="5667119" imgH="8019810" progId="AcroExch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59F1F8E6-3253-4562-AB4B-4CC9D074B9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19216" y="3334858"/>
                        <a:ext cx="1751333" cy="2478393"/>
                      </a:xfrm>
                      <a:prstGeom prst="rect">
                        <a:avLst/>
                      </a:prstGeom>
                      <a:ln w="6350">
                        <a:solidFill>
                          <a:schemeClr val="bg1">
                            <a:lumMod val="8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1C389E56-501C-49F6-B73F-F4E04B030B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058" y="3362713"/>
            <a:ext cx="2353220" cy="33000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C37FD98-209F-4E1A-BE86-F1E7BB6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407" y="3391254"/>
            <a:ext cx="4470572" cy="1125923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800" dirty="0">
                <a:solidFill>
                  <a:schemeClr val="accent1"/>
                </a:solidFill>
              </a:rPr>
              <a:t>Jsme hodnotící agentura</a:t>
            </a:r>
          </a:p>
        </p:txBody>
      </p:sp>
    </p:spTree>
    <p:extLst>
      <p:ext uri="{BB962C8B-B14F-4D97-AF65-F5344CB8AC3E}">
        <p14:creationId xmlns:p14="http://schemas.microsoft.com/office/powerpoint/2010/main" val="40101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9091B8-E048-404A-BBFF-000AFED88B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1755" y="418893"/>
            <a:ext cx="3036837" cy="2277627"/>
          </a:xfrm>
          <a:prstGeom prst="rect">
            <a:avLst/>
          </a:prstGeom>
        </p:spPr>
      </p:pic>
      <p:pic>
        <p:nvPicPr>
          <p:cNvPr id="4" name="Obrázek 3" descr="Obsah obrázku budova, osoba, muž, stojící&#10;&#10;Popis byl vytvořen automaticky">
            <a:extLst>
              <a:ext uri="{FF2B5EF4-FFF2-40B4-BE49-F238E27FC236}">
                <a16:creationId xmlns:a16="http://schemas.microsoft.com/office/drawing/2014/main" id="{F359E82A-E98F-4A3E-BC03-43CAA98776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271" y="3768641"/>
            <a:ext cx="3922254" cy="2206268"/>
          </a:xfrm>
          <a:prstGeom prst="rect">
            <a:avLst/>
          </a:prstGeom>
        </p:spPr>
      </p:pic>
      <p:pic>
        <p:nvPicPr>
          <p:cNvPr id="6" name="Obrázek 5" descr="Obsah obrázku exteriér, budova, velké, špína&#10;&#10;Popis byl vytvořen automaticky">
            <a:extLst>
              <a:ext uri="{FF2B5EF4-FFF2-40B4-BE49-F238E27FC236}">
                <a16:creationId xmlns:a16="http://schemas.microsoft.com/office/drawing/2014/main" id="{6314B368-8EE0-4F0F-BBF7-43A9D6E104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690" y="537744"/>
            <a:ext cx="3207670" cy="2405753"/>
          </a:xfrm>
          <a:prstGeom prst="rect">
            <a:avLst/>
          </a:prstGeom>
        </p:spPr>
      </p:pic>
      <p:pic>
        <p:nvPicPr>
          <p:cNvPr id="8" name="Obrázek 7" descr="Obsah obrázku exteriér, žlutá, tráva, pole&#10;&#10;Popis byl vytvořen automaticky">
            <a:extLst>
              <a:ext uri="{FF2B5EF4-FFF2-40B4-BE49-F238E27FC236}">
                <a16:creationId xmlns:a16="http://schemas.microsoft.com/office/drawing/2014/main" id="{5E6CA22D-095A-43C7-A85F-0F20B37640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771" y="239113"/>
            <a:ext cx="2558813" cy="1919110"/>
          </a:xfrm>
          <a:prstGeom prst="rect">
            <a:avLst/>
          </a:prstGeom>
        </p:spPr>
      </p:pic>
      <p:pic>
        <p:nvPicPr>
          <p:cNvPr id="10" name="Obrázek 9" descr="Obsah obrázku exteriér, příroda, voda, pláž&#10;&#10;Popis byl vytvořen automaticky">
            <a:extLst>
              <a:ext uri="{FF2B5EF4-FFF2-40B4-BE49-F238E27FC236}">
                <a16:creationId xmlns:a16="http://schemas.microsoft.com/office/drawing/2014/main" id="{8951E8B0-2443-4B4E-844B-57C9ABD893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541" y="2231219"/>
            <a:ext cx="2558812" cy="1919109"/>
          </a:xfrm>
          <a:prstGeom prst="rect">
            <a:avLst/>
          </a:prstGeom>
        </p:spPr>
      </p:pic>
      <p:pic>
        <p:nvPicPr>
          <p:cNvPr id="12" name="Obrázek 11" descr="Obsah obrázku exteriér, pláž, voda, stádo&#10;&#10;Popis byl vytvořen automaticky">
            <a:extLst>
              <a:ext uri="{FF2B5EF4-FFF2-40B4-BE49-F238E27FC236}">
                <a16:creationId xmlns:a16="http://schemas.microsoft.com/office/drawing/2014/main" id="{72ACDFA1-4B4A-4C34-A62D-86FADDD4625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526" y="3007552"/>
            <a:ext cx="4232366" cy="31742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CDFC9ED-7625-4BA0-96AA-F376AC018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714" y="2866039"/>
            <a:ext cx="4470572" cy="1125923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Jsme evaluační agentura</a:t>
            </a:r>
          </a:p>
        </p:txBody>
      </p:sp>
    </p:spTree>
    <p:extLst>
      <p:ext uri="{BB962C8B-B14F-4D97-AF65-F5344CB8AC3E}">
        <p14:creationId xmlns:p14="http://schemas.microsoft.com/office/powerpoint/2010/main" val="347928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jídlo&#10;&#10;Popis byl vytvořen automaticky">
            <a:extLst>
              <a:ext uri="{FF2B5EF4-FFF2-40B4-BE49-F238E27FC236}">
                <a16:creationId xmlns:a16="http://schemas.microsoft.com/office/drawing/2014/main" id="{D71E4DDA-70B8-4C20-AD8D-619C6364C9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32" y="3923400"/>
            <a:ext cx="2159984" cy="2159984"/>
          </a:xfrm>
          <a:prstGeom prst="rect">
            <a:avLst/>
          </a:prstGeom>
        </p:spPr>
      </p:pic>
      <p:pic>
        <p:nvPicPr>
          <p:cNvPr id="5" name="Obrázek 4" descr="Obsah obrázku podepsat&#10;&#10;Popis byl vytvořen automaticky">
            <a:extLst>
              <a:ext uri="{FF2B5EF4-FFF2-40B4-BE49-F238E27FC236}">
                <a16:creationId xmlns:a16="http://schemas.microsoft.com/office/drawing/2014/main" id="{D7FE5D2A-A13C-4FAA-9F3A-B70D967F8A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14" y="2397714"/>
            <a:ext cx="2039257" cy="2039257"/>
          </a:xfrm>
          <a:prstGeom prst="rect">
            <a:avLst/>
          </a:prstGeom>
        </p:spPr>
      </p:pic>
      <p:pic>
        <p:nvPicPr>
          <p:cNvPr id="6" name="Obrázek 5" descr="Obsah obrázku podepsat, místnost&#10;&#10;Popis byl vytvořen automaticky">
            <a:extLst>
              <a:ext uri="{FF2B5EF4-FFF2-40B4-BE49-F238E27FC236}">
                <a16:creationId xmlns:a16="http://schemas.microsoft.com/office/drawing/2014/main" id="{A50DE1FD-4C26-4311-B629-B8E817D4D6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14" y="204653"/>
            <a:ext cx="2039257" cy="2039257"/>
          </a:xfrm>
          <a:prstGeom prst="rect">
            <a:avLst/>
          </a:prstGeom>
        </p:spPr>
      </p:pic>
      <p:pic>
        <p:nvPicPr>
          <p:cNvPr id="7" name="Obrázek 6" descr="Obsah obrázku interiér, stojící, skupina, místnost&#10;&#10;Popis byl vytvořen automaticky">
            <a:extLst>
              <a:ext uri="{FF2B5EF4-FFF2-40B4-BE49-F238E27FC236}">
                <a16:creationId xmlns:a16="http://schemas.microsoft.com/office/drawing/2014/main" id="{BA5C56E3-25E0-4B0D-9F2C-453D272498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714" y="135325"/>
            <a:ext cx="4322093" cy="2882836"/>
          </a:xfrm>
          <a:prstGeom prst="rect">
            <a:avLst/>
          </a:prstGeom>
        </p:spPr>
      </p:pic>
      <p:pic>
        <p:nvPicPr>
          <p:cNvPr id="8" name="Obrázek 7" descr="Obsah obrázku osoba, budova, interiér, držení&#10;&#10;Popis byl vytvořen automaticky">
            <a:extLst>
              <a:ext uri="{FF2B5EF4-FFF2-40B4-BE49-F238E27FC236}">
                <a16:creationId xmlns:a16="http://schemas.microsoft.com/office/drawing/2014/main" id="{50CC6FF5-F9E8-4872-99C2-FF77B27552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659" y="2866039"/>
            <a:ext cx="4322093" cy="324157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CDFC9ED-7625-4BA0-96AA-F376AC018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714" y="2866039"/>
            <a:ext cx="4470572" cy="1125923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Jsme certifikační agentura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67B10-3DDF-4D88-AB0F-9C8DCAFC50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765" y="336215"/>
            <a:ext cx="1508477" cy="1240528"/>
          </a:xfrm>
          <a:prstGeom prst="rect">
            <a:avLst/>
          </a:prstGeom>
        </p:spPr>
      </p:pic>
      <p:pic>
        <p:nvPicPr>
          <p:cNvPr id="1026" name="Picture 2" descr="Obrazek">
            <a:extLst>
              <a:ext uri="{FF2B5EF4-FFF2-40B4-BE49-F238E27FC236}">
                <a16:creationId xmlns:a16="http://schemas.microsoft.com/office/drawing/2014/main" id="{CEAE3545-E651-4960-98AA-875D86C9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781" y="1307832"/>
            <a:ext cx="1808838" cy="10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B274DED-6D51-41A7-97B0-86C1CA4D83C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613" y="2123813"/>
            <a:ext cx="1919832" cy="10810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F1B6DFD-2287-42D5-8804-CC06C32FFB5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974" y="4057582"/>
            <a:ext cx="1591110" cy="159111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F4BDC5E-D6F5-44B5-BB3A-3D111547640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716" y="2878647"/>
            <a:ext cx="2133296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95DA949-CCF0-49F6-AC20-ED0B27B601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697" y="1670180"/>
            <a:ext cx="5766034" cy="449735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19136EE-0544-47D2-A8D2-25FCC35DB6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4522"/>
            <a:ext cx="5832185" cy="3581302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E2B83F22-823B-4289-8401-2160C558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714" y="2866039"/>
            <a:ext cx="4470572" cy="1125923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Jsme výzkumná agentura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F5532D7-AA4F-4612-BE1B-BB4235EE21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382" y="4124020"/>
            <a:ext cx="4273420" cy="232332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3CE7BCF-1614-4B41-8A77-6261AB8497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010" y="184675"/>
            <a:ext cx="1551041" cy="75734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F5245C8-C3F7-44B9-9CF9-1CC9E645B6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502" y="942019"/>
            <a:ext cx="3657600" cy="65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97CE204-EC2C-4530-A464-0E81B7E7A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399" y="3762914"/>
            <a:ext cx="5038626" cy="25565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29ABF9-5D11-46A1-B5C7-82A7A07DE5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143" y="471400"/>
            <a:ext cx="3427027" cy="342702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C0F0B72-CE93-4538-84DB-862242A51C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746" y="1055577"/>
            <a:ext cx="4537511" cy="3041779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E2B83F22-823B-4289-8401-2160C558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12" y="2892475"/>
            <a:ext cx="4470572" cy="1125923"/>
          </a:xfrm>
          <a:prstGeom prst="roundRect">
            <a:avLst/>
          </a:prstGeom>
          <a:solidFill>
            <a:schemeClr val="tx1"/>
          </a:solidFill>
          <a:ln>
            <a:solidFill>
              <a:srgbClr val="99CC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Jsme satelitní agentura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53640E25-E4F7-44A5-8E06-0A8C5BA66AD3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5747703" y="323424"/>
            <a:ext cx="2583583" cy="917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48AB18D-77BD-401E-80A9-C259515582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186" y="1621953"/>
            <a:ext cx="2144616" cy="11259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CCE4B29-C455-473B-9DA1-DF056B256C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225" y="4389175"/>
            <a:ext cx="3080657" cy="17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CENIA_fin">
      <a:dk1>
        <a:srgbClr val="4B4B4B"/>
      </a:dk1>
      <a:lt1>
        <a:sysClr val="window" lastClr="FFFFFF"/>
      </a:lt1>
      <a:dk2>
        <a:srgbClr val="99CC00"/>
      </a:dk2>
      <a:lt2>
        <a:srgbClr val="D8D8D8"/>
      </a:lt2>
      <a:accent1>
        <a:srgbClr val="99CC00"/>
      </a:accent1>
      <a:accent2>
        <a:srgbClr val="7F7F7F"/>
      </a:accent2>
      <a:accent3>
        <a:srgbClr val="4C6600"/>
      </a:accent3>
      <a:accent4>
        <a:srgbClr val="C8FD30"/>
      </a:accent4>
      <a:accent5>
        <a:srgbClr val="DBDBDB"/>
      </a:accent5>
      <a:accent6>
        <a:srgbClr val="70AD47"/>
      </a:accent6>
      <a:hlink>
        <a:srgbClr val="E2EFD9"/>
      </a:hlink>
      <a:folHlink>
        <a:srgbClr val="EFFFC1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897ce1-80b5-4bff-b653-fb467b30b302" xsi:nil="true"/>
    <lcf76f155ced4ddcb4097134ff3c332f xmlns="2c996c54-0d75-4893-a9d9-2b431e5e830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D56239C2EFF24087E1A23E36D833CF" ma:contentTypeVersion="16" ma:contentTypeDescription="Vytvoří nový dokument" ma:contentTypeScope="" ma:versionID="809351401befb9ee6c53e5c111e038d7">
  <xsd:schema xmlns:xsd="http://www.w3.org/2001/XMLSchema" xmlns:xs="http://www.w3.org/2001/XMLSchema" xmlns:p="http://schemas.microsoft.com/office/2006/metadata/properties" xmlns:ns2="2c996c54-0d75-4893-a9d9-2b431e5e8300" xmlns:ns3="ec897ce1-80b5-4bff-b653-fb467b30b302" targetNamespace="http://schemas.microsoft.com/office/2006/metadata/properties" ma:root="true" ma:fieldsID="b6a2fe190ebe967c8384bd2c24adf930" ns2:_="" ns3:_="">
    <xsd:import namespace="2c996c54-0d75-4893-a9d9-2b431e5e8300"/>
    <xsd:import namespace="ec897ce1-80b5-4bff-b653-fb467b30b3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96c54-0d75-4893-a9d9-2b431e5e8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79582e44-e1bd-47ae-b8bb-f3d5276029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97ce1-80b5-4bff-b653-fb467b30b3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30fb8c-d8e7-4fc9-966c-cc928aa6f636}" ma:internalName="TaxCatchAll" ma:showField="CatchAllData" ma:web="ec897ce1-80b5-4bff-b653-fb467b30b3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918678-A65E-4473-9B31-B7E4E53B1A38}">
  <ds:schemaRefs>
    <ds:schemaRef ds:uri="http://purl.org/dc/elements/1.1/"/>
    <ds:schemaRef ds:uri="c4c331de-6ddc-4dd1-bff6-7a4c292dac0b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3cf4662-f4db-4711-b952-e00c2f1c12d8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A6E48BF-61C6-4B6C-9A1A-526B0F0E6671}"/>
</file>

<file path=customXml/itemProps3.xml><?xml version="1.0" encoding="utf-8"?>
<ds:datastoreItem xmlns:ds="http://schemas.openxmlformats.org/officeDocument/2006/customXml" ds:itemID="{8DADA39F-DED2-4975-B91E-2B206F3DF4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4268</TotalTime>
  <Words>376</Words>
  <Application>Microsoft Office PowerPoint</Application>
  <PresentationFormat>Širokoúhlá obrazovka</PresentationFormat>
  <Paragraphs>130</Paragraphs>
  <Slides>29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Office</vt:lpstr>
      <vt:lpstr>Miroslav Havránek</vt:lpstr>
      <vt:lpstr>Jsme státní agentura</vt:lpstr>
      <vt:lpstr>Prezentace aplikace PowerPoint</vt:lpstr>
      <vt:lpstr>Jsme informační agentura</vt:lpstr>
      <vt:lpstr>Jsme hodnotící agentura</vt:lpstr>
      <vt:lpstr>Jsme evaluační agentura</vt:lpstr>
      <vt:lpstr>Jsme certifikační agentura</vt:lpstr>
      <vt:lpstr>Jsme výzkumná agentura</vt:lpstr>
      <vt:lpstr>Jsme satelitní agentura</vt:lpstr>
      <vt:lpstr>Jsme mezinárodní agentura</vt:lpstr>
      <vt:lpstr>Prezentace aplikace PowerPoint</vt:lpstr>
      <vt:lpstr>Trojitá environmentální krize</vt:lpstr>
      <vt:lpstr>Co s tím?</vt:lpstr>
      <vt:lpstr>Data v rezortu životního prostředí</vt:lpstr>
      <vt:lpstr>Proč data DPZ? </vt:lpstr>
      <vt:lpstr>Nejen životní prostředí, nejen environmentální bezpečnost</vt:lpstr>
      <vt:lpstr>Prezentace aplikace PowerPoint</vt:lpstr>
      <vt:lpstr>Nejen monitoring vody, ale i ohně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FIRMS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Miluše Rollerová</dc:creator>
  <cp:lastModifiedBy>Miroslav Havránek</cp:lastModifiedBy>
  <cp:revision>37</cp:revision>
  <dcterms:created xsi:type="dcterms:W3CDTF">2019-08-20T06:19:26Z</dcterms:created>
  <dcterms:modified xsi:type="dcterms:W3CDTF">2022-11-28T06:27:40Z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0x01010068128D544C111A4ABCEBE6D084A63904</vt:lpwstr>
  </property>
  <property fmtid="{D5CDD505-2E9C-101B-9397-08002B2CF9AE}" pid="3" name="Order">
    <vt:r8>1515600</vt:r8>
  </property>
  <property fmtid="{D5CDD505-2E9C-101B-9397-08002B2CF9AE}" pid="4" name="_ExtendedDescription">
    <vt:lpwstr/>
  </property>
  <property fmtid="{D5CDD505-2E9C-101B-9397-08002B2CF9AE}" pid="5" name="ComplianceAssetId">
    <vt:lpwstr/>
  </property>
</Properties>
</file>